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2" r:id="rId5"/>
    <p:sldMasterId id="2147483676" r:id="rId6"/>
  </p:sldMasterIdLst>
  <p:notesMasterIdLst>
    <p:notesMasterId r:id="rId34"/>
  </p:notesMasterIdLst>
  <p:sldIdLst>
    <p:sldId id="256" r:id="rId7"/>
    <p:sldId id="257" r:id="rId8"/>
    <p:sldId id="267" r:id="rId9"/>
    <p:sldId id="293" r:id="rId10"/>
    <p:sldId id="268" r:id="rId11"/>
    <p:sldId id="270" r:id="rId12"/>
    <p:sldId id="291" r:id="rId13"/>
    <p:sldId id="292" r:id="rId14"/>
    <p:sldId id="282" r:id="rId15"/>
    <p:sldId id="283" r:id="rId16"/>
    <p:sldId id="284" r:id="rId17"/>
    <p:sldId id="285" r:id="rId18"/>
    <p:sldId id="286" r:id="rId19"/>
    <p:sldId id="296" r:id="rId20"/>
    <p:sldId id="273" r:id="rId21"/>
    <p:sldId id="275" r:id="rId22"/>
    <p:sldId id="276" r:id="rId23"/>
    <p:sldId id="277" r:id="rId24"/>
    <p:sldId id="280" r:id="rId25"/>
    <p:sldId id="294" r:id="rId26"/>
    <p:sldId id="295" r:id="rId27"/>
    <p:sldId id="287" r:id="rId28"/>
    <p:sldId id="269" r:id="rId29"/>
    <p:sldId id="288" r:id="rId30"/>
    <p:sldId id="289" r:id="rId31"/>
    <p:sldId id="290" r:id="rId32"/>
    <p:sldId id="297" r:id="rId33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DC0BD-9D48-41A2-BDB5-D3AA813BC391}" v="212" dt="2020-07-08T14:08:54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762"/>
  </p:normalViewPr>
  <p:slideViewPr>
    <p:cSldViewPr snapToGrid="0" snapToObjects="1">
      <p:cViewPr varScale="1">
        <p:scale>
          <a:sx n="56" d="100"/>
          <a:sy n="56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A2C24-937B-48C6-BC86-839E57B68E75}"/>
              </a:ext>
            </a:extLst>
          </p:cNvPr>
          <p:cNvSpPr txBox="1">
            <a:spLocks/>
          </p:cNvSpPr>
          <p:nvPr userDrawn="1"/>
        </p:nvSpPr>
        <p:spPr>
          <a:xfrm>
            <a:off x="626745" y="9231283"/>
            <a:ext cx="474509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1267752" rtl="0" eaLnBrk="1" latinLnBrk="0" hangingPunct="1">
              <a:defRPr sz="16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63387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5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628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50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379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254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130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00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07F98F-C84D-4943-8EED-31EDD71011C7}"/>
              </a:ext>
            </a:extLst>
          </p:cNvPr>
          <p:cNvSpPr txBox="1">
            <a:spLocks/>
          </p:cNvSpPr>
          <p:nvPr userDrawn="1"/>
        </p:nvSpPr>
        <p:spPr>
          <a:xfrm>
            <a:off x="626745" y="9231283"/>
            <a:ext cx="474509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1267752" rtl="0" eaLnBrk="1" latinLnBrk="0" hangingPunct="1">
              <a:defRPr sz="16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63387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5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628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50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379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254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130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00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662501"/>
            <a:ext cx="13818950" cy="3536632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5335519"/>
            <a:ext cx="12193191" cy="2452598"/>
          </a:xfrm>
        </p:spPr>
        <p:txBody>
          <a:bodyPr/>
          <a:lstStyle>
            <a:lvl1pPr marL="0" indent="0" algn="ctr">
              <a:buNone/>
              <a:defRPr sz="3555"/>
            </a:lvl1pPr>
            <a:lvl2pPr marL="677300" indent="0" algn="ctr">
              <a:buNone/>
              <a:defRPr sz="2963"/>
            </a:lvl2pPr>
            <a:lvl3pPr marL="1354601" indent="0" algn="ctr">
              <a:buNone/>
              <a:defRPr sz="2667"/>
            </a:lvl3pPr>
            <a:lvl4pPr marL="2031901" indent="0" algn="ctr">
              <a:buNone/>
              <a:defRPr sz="2370"/>
            </a:lvl4pPr>
            <a:lvl5pPr marL="2709201" indent="0" algn="ctr">
              <a:buNone/>
              <a:defRPr sz="2370"/>
            </a:lvl5pPr>
            <a:lvl6pPr marL="3386502" indent="0" algn="ctr">
              <a:buNone/>
              <a:defRPr sz="2370"/>
            </a:lvl6pPr>
            <a:lvl7pPr marL="4063802" indent="0" algn="ctr">
              <a:buNone/>
              <a:defRPr sz="2370"/>
            </a:lvl7pPr>
            <a:lvl8pPr marL="4741102" indent="0" algn="ctr">
              <a:buNone/>
              <a:defRPr sz="2370"/>
            </a:lvl8pPr>
            <a:lvl9pPr marL="5418403" indent="0" algn="ctr">
              <a:buNone/>
              <a:defRPr sz="237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3BA0-6984-47D2-BEC4-103981B89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2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82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662500"/>
            <a:ext cx="13818950" cy="3536633"/>
          </a:xfrm>
        </p:spPr>
        <p:txBody>
          <a:bodyPr anchor="b"/>
          <a:lstStyle>
            <a:lvl1pPr algn="ctr">
              <a:defRPr sz="88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5335519"/>
            <a:ext cx="12193191" cy="2452598"/>
          </a:xfrm>
        </p:spPr>
        <p:txBody>
          <a:bodyPr/>
          <a:lstStyle>
            <a:lvl1pPr marL="0" indent="0" algn="ctr">
              <a:buNone/>
              <a:defRPr sz="3597"/>
            </a:lvl1pPr>
            <a:lvl2pPr marL="677123" indent="0" algn="ctr">
              <a:buNone/>
              <a:defRPr sz="2962"/>
            </a:lvl2pPr>
            <a:lvl3pPr marL="1354246" indent="0" algn="ctr">
              <a:buNone/>
              <a:defRPr sz="2645"/>
            </a:lvl3pPr>
            <a:lvl4pPr marL="2031370" indent="0" algn="ctr">
              <a:buNone/>
              <a:defRPr sz="2328"/>
            </a:lvl4pPr>
            <a:lvl5pPr marL="2708494" indent="0" algn="ctr">
              <a:buNone/>
              <a:defRPr sz="2328"/>
            </a:lvl5pPr>
            <a:lvl6pPr marL="3385617" indent="0" algn="ctr">
              <a:buNone/>
              <a:defRPr sz="2328"/>
            </a:lvl6pPr>
            <a:lvl7pPr marL="4062740" indent="0" algn="ctr">
              <a:buNone/>
              <a:defRPr sz="2328"/>
            </a:lvl7pPr>
            <a:lvl8pPr marL="4739863" indent="0" algn="ctr">
              <a:buNone/>
              <a:defRPr sz="2328"/>
            </a:lvl8pPr>
            <a:lvl9pPr marL="5416986" indent="0" algn="ctr">
              <a:buNone/>
              <a:defRPr sz="23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98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524" y="9360000"/>
            <a:ext cx="3195433" cy="540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745" y="9231283"/>
            <a:ext cx="474509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74" r:id="rId8"/>
    <p:sldLayoutId id="2147483675" r:id="rId9"/>
    <p:sldLayoutId id="2147483654" r:id="rId10"/>
    <p:sldLayoutId id="2147483655" r:id="rId11"/>
    <p:sldLayoutId id="2147483658" r:id="rId12"/>
  </p:sldLayoutIdLst>
  <p:hf hdr="0" ftr="0" dt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540844"/>
            <a:ext cx="14022170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704207"/>
            <a:ext cx="14022170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10" y="9415346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9415346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9415346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3BA0-6984-47D2-BEC4-103981B89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540844"/>
            <a:ext cx="14022170" cy="196349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704207"/>
            <a:ext cx="14022170" cy="6445420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9415349"/>
            <a:ext cx="3657957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9415349"/>
            <a:ext cx="5486936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9415349"/>
            <a:ext cx="3657957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7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</p:sldLayoutIdLst>
  <p:hf hdr="0" ftr="0" dt="0"/>
  <p:txStyles>
    <p:titleStyle>
      <a:lvl1pPr algn="l" defTabSz="1280006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02" indent="-320002" algn="l" defTabSz="1280006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000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11" Type="http://schemas.openxmlformats.org/officeDocument/2006/relationships/image" Target="../media/image45.JP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eg"/><Relationship Id="rId7" Type="http://schemas.openxmlformats.org/officeDocument/2006/relationships/image" Target="../media/image45.JPG"/><Relationship Id="rId12" Type="http://schemas.openxmlformats.org/officeDocument/2006/relationships/image" Target="../media/image4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G"/><Relationship Id="rId11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eg"/><Relationship Id="rId7" Type="http://schemas.openxmlformats.org/officeDocument/2006/relationships/image" Target="../media/image45.JPG"/><Relationship Id="rId12" Type="http://schemas.openxmlformats.org/officeDocument/2006/relationships/image" Target="../media/image4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G"/><Relationship Id="rId11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0.jpeg"/><Relationship Id="rId7" Type="http://schemas.openxmlformats.org/officeDocument/2006/relationships/image" Target="../media/image5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37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8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ABC Learning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Based Curriculum Design Storyboard</a:t>
            </a: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BCCB8-F836-42EF-9EB7-C161CD60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8" y="114030"/>
            <a:ext cx="8363064" cy="62425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3CFB7B-D4FA-415A-92C0-DDCFEB88711B}"/>
              </a:ext>
            </a:extLst>
          </p:cNvPr>
          <p:cNvGrpSpPr/>
          <p:nvPr/>
        </p:nvGrpSpPr>
        <p:grpSpPr>
          <a:xfrm>
            <a:off x="7616964" y="3864026"/>
            <a:ext cx="8594318" cy="6297336"/>
            <a:chOff x="7616964" y="3864026"/>
            <a:chExt cx="8594318" cy="6297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48" y="7861245"/>
              <a:ext cx="769498" cy="6804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34BBFD-96AC-4B6A-8C2D-ABCB84703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964" y="3864026"/>
              <a:ext cx="8417233" cy="62973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72532-6632-46EC-B2C0-D2A6319CCD66}"/>
                </a:ext>
              </a:extLst>
            </p:cNvPr>
            <p:cNvSpPr/>
            <p:nvPr/>
          </p:nvSpPr>
          <p:spPr>
            <a:xfrm>
              <a:off x="7677830" y="4470732"/>
              <a:ext cx="4111640" cy="5602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1D51C2-F448-4A59-8EE1-D749CF6A68CF}"/>
                </a:ext>
              </a:extLst>
            </p:cNvPr>
            <p:cNvSpPr/>
            <p:nvPr/>
          </p:nvSpPr>
          <p:spPr>
            <a:xfrm>
              <a:off x="11879521" y="4498590"/>
              <a:ext cx="4111639" cy="5574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9CE1AB-0421-4FA7-8915-0C23349EEDD3}"/>
                </a:ext>
              </a:extLst>
            </p:cNvPr>
            <p:cNvSpPr/>
            <p:nvPr/>
          </p:nvSpPr>
          <p:spPr>
            <a:xfrm>
              <a:off x="7677828" y="4491664"/>
              <a:ext cx="4111642" cy="400110"/>
            </a:xfrm>
            <a:prstGeom prst="rect">
              <a:avLst/>
            </a:prstGeom>
            <a:solidFill>
              <a:srgbClr val="7AAEEA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7C8840-FCEF-4670-869B-4FC8F5B189D8}"/>
                </a:ext>
              </a:extLst>
            </p:cNvPr>
            <p:cNvSpPr/>
            <p:nvPr/>
          </p:nvSpPr>
          <p:spPr>
            <a:xfrm>
              <a:off x="11879521" y="4488010"/>
              <a:ext cx="4111640" cy="400110"/>
            </a:xfrm>
            <a:prstGeom prst="rect">
              <a:avLst/>
            </a:prstGeom>
            <a:solidFill>
              <a:srgbClr val="7AAEEA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5038F0-2FE7-4E8C-A670-5D4FED81E5F6}"/>
                </a:ext>
              </a:extLst>
            </p:cNvPr>
            <p:cNvSpPr/>
            <p:nvPr/>
          </p:nvSpPr>
          <p:spPr>
            <a:xfrm>
              <a:off x="12164980" y="5007133"/>
              <a:ext cx="38692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Post &amp; reply to asynchronous discussion forums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74991C-A574-4541-A86F-667A88C0E9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5193846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D55DEA-9687-416F-848A-CF19A77C05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6780154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3469E-5A6F-4597-846E-DEACA9D43BA5}"/>
                </a:ext>
              </a:extLst>
            </p:cNvPr>
            <p:cNvSpPr/>
            <p:nvPr/>
          </p:nvSpPr>
          <p:spPr>
            <a:xfrm>
              <a:off x="8199139" y="5080536"/>
              <a:ext cx="1055097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tutorials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F55F5-31D7-4735-97DE-0880980A7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6246661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FEAA12-5337-4115-96A0-D9C9BABCCB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5728011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8D567E-226C-4E5C-AD17-4BD81B5B9706}"/>
                </a:ext>
              </a:extLst>
            </p:cNvPr>
            <p:cNvSpPr/>
            <p:nvPr/>
          </p:nvSpPr>
          <p:spPr>
            <a:xfrm>
              <a:off x="12164980" y="5558756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Synchronous text-based chat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6F2D14-70C9-43A7-BC1A-1273920D7E3A}"/>
                </a:ext>
              </a:extLst>
            </p:cNvPr>
            <p:cNvSpPr/>
            <p:nvPr/>
          </p:nvSpPr>
          <p:spPr>
            <a:xfrm>
              <a:off x="12164980" y="6062007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Guest online discussion with an expert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C540B6-A1B1-465A-85BB-A5400E48291E}"/>
                </a:ext>
              </a:extLst>
            </p:cNvPr>
            <p:cNvSpPr/>
            <p:nvPr/>
          </p:nvSpPr>
          <p:spPr>
            <a:xfrm>
              <a:off x="12164980" y="6619099"/>
              <a:ext cx="4036254" cy="37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endParaRPr lang="en-GB" sz="1857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1404FB-397F-454F-8EE4-0B7C9B047D0F}"/>
                </a:ext>
              </a:extLst>
            </p:cNvPr>
            <p:cNvSpPr/>
            <p:nvPr/>
          </p:nvSpPr>
          <p:spPr>
            <a:xfrm>
              <a:off x="12164980" y="6507315"/>
              <a:ext cx="40362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Synchronous audio &amp; video chat (web conferencing)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91BEF9-63CE-4329-939B-C15AFE6A3DA8}"/>
                </a:ext>
              </a:extLst>
            </p:cNvPr>
            <p:cNvSpPr/>
            <p:nvPr/>
          </p:nvSpPr>
          <p:spPr>
            <a:xfrm>
              <a:off x="12175028" y="7688745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Online voting (or polls)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F8556E-DBBF-477A-B0DF-CFE616464BC5}"/>
                </a:ext>
              </a:extLst>
            </p:cNvPr>
            <p:cNvSpPr/>
            <p:nvPr/>
          </p:nvSpPr>
          <p:spPr>
            <a:xfrm>
              <a:off x="8199139" y="5623483"/>
              <a:ext cx="3503297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seminars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D00C28-1A4C-423E-8B61-EF09AAF1D79A}"/>
                </a:ext>
              </a:extLst>
            </p:cNvPr>
            <p:cNvSpPr/>
            <p:nvPr/>
          </p:nvSpPr>
          <p:spPr>
            <a:xfrm>
              <a:off x="8199139" y="6153058"/>
              <a:ext cx="3160591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discussion groups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5EC0E0-4ADB-4146-A809-70C4B5A50AA8}"/>
                </a:ext>
              </a:extLst>
            </p:cNvPr>
            <p:cNvSpPr/>
            <p:nvPr/>
          </p:nvSpPr>
          <p:spPr>
            <a:xfrm>
              <a:off x="8199140" y="6695686"/>
              <a:ext cx="2230396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class discussions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EB6170-36AD-4386-AE02-F85E1E48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4799" y="7321510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E5ABE7-841A-4689-8970-831C9561B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4799" y="8374325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E959B5-3762-4225-ABF5-6E42D69F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4799" y="7855676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10C888-5EAE-421B-818D-FD67C21C7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5109378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DA7A2D-4422-4F1C-AC7B-D1FB72CE8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6695686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7BF4F1-ABE3-44A5-B9C8-57253EB25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6162193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DA2CA7-38FD-4E12-BFDE-1A0E38273E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5643543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E959D7C-518B-4E3B-B0E5-083ACD777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7237042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71E1F0-A4B8-491A-ABA9-561E221C4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7771208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50CE46-99EA-4500-9A63-7F58FA33C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8840212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3E6FA2-FFEA-4931-9A4E-585BF6A82B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9854390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89B5AF-8B18-4F7E-B637-2D55A7B94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9374378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D6A251-37D0-4043-A5B7-3BA1D6EC2A87}"/>
                </a:ext>
              </a:extLst>
            </p:cNvPr>
            <p:cNvSpPr/>
            <p:nvPr/>
          </p:nvSpPr>
          <p:spPr>
            <a:xfrm>
              <a:off x="12134449" y="7208670"/>
              <a:ext cx="31741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Screen sharing with audio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D7F72E-2463-4A59-911D-FD3B6E7F2C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8333701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94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2B508-DF77-449A-8FBB-C7320709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3" y="97202"/>
            <a:ext cx="8237572" cy="61781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84FBA6-CB66-4B01-8D50-68DEE0EF5ED9}"/>
              </a:ext>
            </a:extLst>
          </p:cNvPr>
          <p:cNvGrpSpPr/>
          <p:nvPr/>
        </p:nvGrpSpPr>
        <p:grpSpPr>
          <a:xfrm>
            <a:off x="7550763" y="3964934"/>
            <a:ext cx="8503253" cy="6193479"/>
            <a:chOff x="7550763" y="3964934"/>
            <a:chExt cx="8503253" cy="61934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413" y="8070402"/>
              <a:ext cx="769498" cy="6804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18A855-4ED5-44C9-8E81-76247BE00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763" y="3964934"/>
              <a:ext cx="8237572" cy="61934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65FB83-E67C-4C68-A732-BC177B35EC34}"/>
                </a:ext>
              </a:extLst>
            </p:cNvPr>
            <p:cNvSpPr/>
            <p:nvPr/>
          </p:nvSpPr>
          <p:spPr>
            <a:xfrm>
              <a:off x="7618159" y="4574394"/>
              <a:ext cx="4026348" cy="54868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in a range of materials and resources;</a:t>
              </a:r>
              <a:endParaRPr lang="en-GB" sz="2000" dirty="0"/>
            </a:p>
            <a:p>
              <a:r>
                <a:rPr lang="en-US" sz="2000" dirty="0"/>
                <a:t>Using conventional methods to collect</a:t>
              </a:r>
              <a:endParaRPr lang="en-GB" sz="2000" dirty="0"/>
            </a:p>
            <a:p>
              <a:r>
                <a:rPr lang="en-GB" sz="2000" dirty="0"/>
                <a:t>Comparing texts, searching and evaluating information and ideas.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984B86-E685-4203-A66A-183EEE9DE404}"/>
                </a:ext>
              </a:extLst>
            </p:cNvPr>
            <p:cNvSpPr/>
            <p:nvPr/>
          </p:nvSpPr>
          <p:spPr>
            <a:xfrm>
              <a:off x="11712095" y="4609121"/>
              <a:ext cx="4026349" cy="5350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5541F-D2D4-42D0-A9A8-9ABCE519B9CB}"/>
                </a:ext>
              </a:extLst>
            </p:cNvPr>
            <p:cNvSpPr/>
            <p:nvPr/>
          </p:nvSpPr>
          <p:spPr>
            <a:xfrm>
              <a:off x="7618159" y="4586783"/>
              <a:ext cx="4044045" cy="400110"/>
            </a:xfrm>
            <a:prstGeom prst="rect">
              <a:avLst/>
            </a:prstGeom>
            <a:solidFill>
              <a:srgbClr val="F8807F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3BAFA3-BA78-4168-9174-5FD8BD7B5695}"/>
                </a:ext>
              </a:extLst>
            </p:cNvPr>
            <p:cNvSpPr/>
            <p:nvPr/>
          </p:nvSpPr>
          <p:spPr>
            <a:xfrm>
              <a:off x="11702189" y="4588058"/>
              <a:ext cx="4036255" cy="400110"/>
            </a:xfrm>
            <a:prstGeom prst="rect">
              <a:avLst/>
            </a:prstGeom>
            <a:solidFill>
              <a:srgbClr val="F8807F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0011BC-0517-489B-931F-B53B679F51C8}"/>
                </a:ext>
              </a:extLst>
            </p:cNvPr>
            <p:cNvSpPr/>
            <p:nvPr/>
          </p:nvSpPr>
          <p:spPr>
            <a:xfrm>
              <a:off x="8128794" y="5103553"/>
              <a:ext cx="34341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using text-based study guides</a:t>
              </a:r>
              <a:endParaRPr lang="en-GB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62060-563F-4DB5-BA69-56CC195EFCF7}"/>
                </a:ext>
              </a:extLst>
            </p:cNvPr>
            <p:cNvSpPr/>
            <p:nvPr/>
          </p:nvSpPr>
          <p:spPr>
            <a:xfrm>
              <a:off x="12008400" y="5073130"/>
              <a:ext cx="40362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Analyse the ideas and information in a range of digital resources</a:t>
              </a:r>
              <a:endParaRPr lang="en-US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9AF7EE-8183-49EC-AC2C-4A3DB6D0889D}"/>
                </a:ext>
              </a:extLst>
            </p:cNvPr>
            <p:cNvSpPr/>
            <p:nvPr/>
          </p:nvSpPr>
          <p:spPr>
            <a:xfrm>
              <a:off x="8128794" y="7226477"/>
              <a:ext cx="23820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comparing texts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6C8E08-7115-4D7C-BC59-29C462D8A8A5}"/>
                </a:ext>
              </a:extLst>
            </p:cNvPr>
            <p:cNvSpPr/>
            <p:nvPr/>
          </p:nvSpPr>
          <p:spPr>
            <a:xfrm>
              <a:off x="8128794" y="5536996"/>
              <a:ext cx="32079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analysing the ideas and </a:t>
              </a:r>
            </a:p>
            <a:p>
              <a:r>
                <a:rPr lang="en-US" sz="1600" dirty="0"/>
                <a:t>information in a range of </a:t>
              </a:r>
            </a:p>
            <a:p>
              <a:r>
                <a:rPr lang="en-US" sz="1600" dirty="0"/>
                <a:t>materials and resources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367BC6-0761-4409-9F0B-06DD5FEC8513}"/>
                </a:ext>
              </a:extLst>
            </p:cNvPr>
            <p:cNvSpPr/>
            <p:nvPr/>
          </p:nvSpPr>
          <p:spPr>
            <a:xfrm>
              <a:off x="8128794" y="6486680"/>
              <a:ext cx="32079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using conventional methods </a:t>
              </a:r>
            </a:p>
            <a:p>
              <a:r>
                <a:rPr lang="en-US" sz="1600" dirty="0"/>
                <a:t>to collect and analyse data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1D2219-8F64-455A-B75D-327476F46AC9}"/>
                </a:ext>
              </a:extLst>
            </p:cNvPr>
            <p:cNvSpPr/>
            <p:nvPr/>
          </p:nvSpPr>
          <p:spPr>
            <a:xfrm>
              <a:off x="8128794" y="7801048"/>
              <a:ext cx="29101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searching and evaluating </a:t>
              </a:r>
            </a:p>
            <a:p>
              <a:r>
                <a:rPr lang="en-GB" sz="1600" dirty="0"/>
                <a:t>information and ideas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2AE6EB-776F-4268-A272-7B0E8AA8C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871656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A54937-1C4A-44FE-8C20-24139D381E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9773370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E7D8DF-5E04-4EA7-932D-FBF909688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5197455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B5A189-8AE1-4674-BF89-8E8CC1B0C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6593617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770240-DB75-4620-BA17-6D450204C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5745797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15EFA3-F36C-48A2-B2FB-083507931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7377426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88A440-8FF3-457A-B914-BE8F4F75C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7047" y="796592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9BC1CB-7346-486E-A1AF-AFB6003D0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9256739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9060D6-ABEE-451C-B8BF-488A2EA15B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7971869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37FCA1-A8DA-494C-97ED-4C69E4067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8722509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C9E68B-8132-4724-9006-CCBF5589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9779316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8ACE24-41CA-4D3D-9293-B9ECEEE44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5203401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C7742F-D641-47FD-8671-E7F33DB3A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659956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AF193F-BCC3-4419-BE71-367E5C388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575174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2F3946-0742-4817-9D98-701DB93546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7383372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BE981-9305-4639-BFAC-2FD95453E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9262685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AA6375F-AD2D-4048-8980-D3AFB343EED6}"/>
                </a:ext>
              </a:extLst>
            </p:cNvPr>
            <p:cNvSpPr/>
            <p:nvPr/>
          </p:nvSpPr>
          <p:spPr>
            <a:xfrm>
              <a:off x="12035143" y="5738471"/>
              <a:ext cx="3522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Collect data through digital systems (online surveys, video, audio)</a:t>
              </a:r>
              <a:endParaRPr lang="en-US" sz="16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94D273-5771-4B7F-8629-8CFF337FC695}"/>
                </a:ext>
              </a:extLst>
            </p:cNvPr>
            <p:cNvSpPr/>
            <p:nvPr/>
          </p:nvSpPr>
          <p:spPr>
            <a:xfrm>
              <a:off x="12017762" y="6457084"/>
              <a:ext cx="37206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Classify and analyse data using digital tools (qualitative, quantitative software)</a:t>
              </a:r>
              <a:endParaRPr lang="en-US" sz="16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F89012-60CD-43B1-9E62-F64B214DF3FD}"/>
                </a:ext>
              </a:extLst>
            </p:cNvPr>
            <p:cNvSpPr/>
            <p:nvPr/>
          </p:nvSpPr>
          <p:spPr>
            <a:xfrm>
              <a:off x="12017762" y="7256109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Compare and critique digital texts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1D365-C9D7-4248-A576-1DA9FBF5B8E0}"/>
                </a:ext>
              </a:extLst>
            </p:cNvPr>
            <p:cNvSpPr/>
            <p:nvPr/>
          </p:nvSpPr>
          <p:spPr>
            <a:xfrm>
              <a:off x="12015725" y="7862338"/>
              <a:ext cx="3630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Use online tools to search for and evaluate information and ideas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D86EB3-F541-4166-952E-9BB4548D2248}"/>
                </a:ext>
              </a:extLst>
            </p:cNvPr>
            <p:cNvSpPr/>
            <p:nvPr/>
          </p:nvSpPr>
          <p:spPr>
            <a:xfrm>
              <a:off x="12035143" y="8563512"/>
              <a:ext cx="3630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Contribute to distributed research project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67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EDA1D-938C-46EE-AA8D-5E3686D1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5" y="106563"/>
            <a:ext cx="8213267" cy="6192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A4A3F2-0941-4632-A170-551783387ABD}"/>
              </a:ext>
            </a:extLst>
          </p:cNvPr>
          <p:cNvGrpSpPr/>
          <p:nvPr/>
        </p:nvGrpSpPr>
        <p:grpSpPr>
          <a:xfrm>
            <a:off x="7559682" y="4151928"/>
            <a:ext cx="8204883" cy="6172032"/>
            <a:chOff x="7559682" y="4151928"/>
            <a:chExt cx="8204883" cy="61720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18DCA5-1DB8-4D3E-8FD2-965E9307F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682" y="4151928"/>
              <a:ext cx="8204883" cy="617203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BE9A4E-0627-41FC-B4E2-58A6AD1BBBCF}"/>
                </a:ext>
              </a:extLst>
            </p:cNvPr>
            <p:cNvSpPr/>
            <p:nvPr/>
          </p:nvSpPr>
          <p:spPr>
            <a:xfrm>
              <a:off x="7608743" y="5086131"/>
              <a:ext cx="4019849" cy="507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7CF59D-4B9C-4A00-B8F9-038504A94243}"/>
                </a:ext>
              </a:extLst>
            </p:cNvPr>
            <p:cNvSpPr/>
            <p:nvPr/>
          </p:nvSpPr>
          <p:spPr>
            <a:xfrm>
              <a:off x="11706751" y="5093177"/>
              <a:ext cx="4019850" cy="507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6050F3-C15A-4A14-A257-4C9D71AF8855}"/>
                </a:ext>
              </a:extLst>
            </p:cNvPr>
            <p:cNvSpPr/>
            <p:nvPr/>
          </p:nvSpPr>
          <p:spPr>
            <a:xfrm>
              <a:off x="7608742" y="4762508"/>
              <a:ext cx="4055061" cy="400110"/>
            </a:xfrm>
            <a:prstGeom prst="rect">
              <a:avLst/>
            </a:prstGeom>
            <a:solidFill>
              <a:srgbClr val="BB98DC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    Conventional method</a:t>
              </a:r>
              <a:endParaRPr lang="en-GB" sz="20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1186F0-F9CE-4C94-8AA9-0544A79AA01A}"/>
                </a:ext>
              </a:extLst>
            </p:cNvPr>
            <p:cNvSpPr/>
            <p:nvPr/>
          </p:nvSpPr>
          <p:spPr>
            <a:xfrm>
              <a:off x="11706752" y="4764402"/>
              <a:ext cx="4055062" cy="400110"/>
            </a:xfrm>
            <a:prstGeom prst="rect">
              <a:avLst/>
            </a:prstGeom>
            <a:solidFill>
              <a:srgbClr val="BB98DC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    Digital technology</a:t>
              </a:r>
              <a:endParaRPr lang="en-GB" sz="20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B4658A-8ED2-4D20-A5E5-9480FEE32ABB}"/>
                </a:ext>
              </a:extLst>
            </p:cNvPr>
            <p:cNvSpPr/>
            <p:nvPr/>
          </p:nvSpPr>
          <p:spPr>
            <a:xfrm>
              <a:off x="12381452" y="5308472"/>
              <a:ext cx="26438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Case studies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ED00C0-849F-4AAE-8C50-B014CDEB4806}"/>
                </a:ext>
              </a:extLst>
            </p:cNvPr>
            <p:cNvSpPr/>
            <p:nvPr/>
          </p:nvSpPr>
          <p:spPr>
            <a:xfrm>
              <a:off x="7747391" y="5418520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9050EB2-00B0-4E69-A3ED-C2DCBC17AFB4}"/>
                </a:ext>
              </a:extLst>
            </p:cNvPr>
            <p:cNvSpPr/>
            <p:nvPr/>
          </p:nvSpPr>
          <p:spPr>
            <a:xfrm>
              <a:off x="7739852" y="592231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0BB4D6-00BC-4A38-B7DE-030BAEB0F602}"/>
                </a:ext>
              </a:extLst>
            </p:cNvPr>
            <p:cNvSpPr/>
            <p:nvPr/>
          </p:nvSpPr>
          <p:spPr>
            <a:xfrm>
              <a:off x="7742903" y="6473559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B7FAD1A-6250-4CE0-A647-D9D7A68E3988}"/>
                </a:ext>
              </a:extLst>
            </p:cNvPr>
            <p:cNvSpPr/>
            <p:nvPr/>
          </p:nvSpPr>
          <p:spPr>
            <a:xfrm>
              <a:off x="7737652" y="696708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702BAA-924F-4F51-AEA0-AF3D92662BFF}"/>
                </a:ext>
              </a:extLst>
            </p:cNvPr>
            <p:cNvSpPr/>
            <p:nvPr/>
          </p:nvSpPr>
          <p:spPr>
            <a:xfrm>
              <a:off x="8109857" y="5327802"/>
              <a:ext cx="23500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Practising exercises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F3BA29-1CCA-4CA9-B412-EA9D40C10571}"/>
                </a:ext>
              </a:extLst>
            </p:cNvPr>
            <p:cNvSpPr/>
            <p:nvPr/>
          </p:nvSpPr>
          <p:spPr>
            <a:xfrm>
              <a:off x="7737911" y="7488365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855206-7C82-40BB-AF88-C2DE4FF97E35}"/>
                </a:ext>
              </a:extLst>
            </p:cNvPr>
            <p:cNvSpPr/>
            <p:nvPr/>
          </p:nvSpPr>
          <p:spPr>
            <a:xfrm>
              <a:off x="8126859" y="5844390"/>
              <a:ext cx="34905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doing practice-based projects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12CDEE-3C2B-4A4C-B8A9-3AEA9AA5BC8A}"/>
                </a:ext>
              </a:extLst>
            </p:cNvPr>
            <p:cNvSpPr/>
            <p:nvPr/>
          </p:nvSpPr>
          <p:spPr>
            <a:xfrm>
              <a:off x="8126859" y="6407632"/>
              <a:ext cx="18712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labs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9C6D4F-28B8-4AFC-9089-31AD55FA2C48}"/>
                </a:ext>
              </a:extLst>
            </p:cNvPr>
            <p:cNvSpPr/>
            <p:nvPr/>
          </p:nvSpPr>
          <p:spPr>
            <a:xfrm>
              <a:off x="8069646" y="6894785"/>
              <a:ext cx="23902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field trips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D30CF0-6616-4ED6-AC2F-DCA59812DD47}"/>
                </a:ext>
              </a:extLst>
            </p:cNvPr>
            <p:cNvSpPr/>
            <p:nvPr/>
          </p:nvSpPr>
          <p:spPr>
            <a:xfrm>
              <a:off x="8107888" y="7426117"/>
              <a:ext cx="31499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face-to-face role-play activities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B31EC5-C1AF-4BD3-9DD6-37ED1D76E85D}"/>
                </a:ext>
              </a:extLst>
            </p:cNvPr>
            <p:cNvSpPr/>
            <p:nvPr/>
          </p:nvSpPr>
          <p:spPr>
            <a:xfrm>
              <a:off x="12381452" y="5838330"/>
              <a:ext cx="29387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Virtual lab and field trips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5FE382-0FFD-4815-A1EA-3F0F8A406CF7}"/>
                </a:ext>
              </a:extLst>
            </p:cNvPr>
            <p:cNvSpPr/>
            <p:nvPr/>
          </p:nvSpPr>
          <p:spPr>
            <a:xfrm>
              <a:off x="12381452" y="6368188"/>
              <a:ext cx="32535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Quiz with formative feedback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A40E25-3782-444B-A68C-9178E44AB379}"/>
                </a:ext>
              </a:extLst>
            </p:cNvPr>
            <p:cNvSpPr/>
            <p:nvPr/>
          </p:nvSpPr>
          <p:spPr>
            <a:xfrm>
              <a:off x="12381452" y="7500528"/>
              <a:ext cx="28284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Online role-play and scenario-based activities</a:t>
              </a:r>
              <a:endParaRPr lang="en-GB" sz="16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C9D79B-EC2A-464F-BFA8-B0C5B6E90519}"/>
                </a:ext>
              </a:extLst>
            </p:cNvPr>
            <p:cNvSpPr/>
            <p:nvPr/>
          </p:nvSpPr>
          <p:spPr>
            <a:xfrm>
              <a:off x="7733031" y="8030916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F40A4B-1E48-4FCD-8FED-3A64A4D9AB08}"/>
                </a:ext>
              </a:extLst>
            </p:cNvPr>
            <p:cNvSpPr/>
            <p:nvPr/>
          </p:nvSpPr>
          <p:spPr>
            <a:xfrm>
              <a:off x="7743174" y="855467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483D2A-705F-4F39-8523-7C6EF3E23F28}"/>
                </a:ext>
              </a:extLst>
            </p:cNvPr>
            <p:cNvSpPr/>
            <p:nvPr/>
          </p:nvSpPr>
          <p:spPr>
            <a:xfrm>
              <a:off x="7733031" y="9068581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CE11544-E53D-42BC-8284-F71CE344ED1D}"/>
                </a:ext>
              </a:extLst>
            </p:cNvPr>
            <p:cNvSpPr/>
            <p:nvPr/>
          </p:nvSpPr>
          <p:spPr>
            <a:xfrm>
              <a:off x="11888784" y="5368016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C3CCF3-952D-49B0-9C09-9F28DAA50B53}"/>
                </a:ext>
              </a:extLst>
            </p:cNvPr>
            <p:cNvSpPr/>
            <p:nvPr/>
          </p:nvSpPr>
          <p:spPr>
            <a:xfrm>
              <a:off x="11888784" y="5927261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E93D8ED-94B2-4FA5-816B-9BD58B76DEA8}"/>
                </a:ext>
              </a:extLst>
            </p:cNvPr>
            <p:cNvSpPr/>
            <p:nvPr/>
          </p:nvSpPr>
          <p:spPr>
            <a:xfrm>
              <a:off x="11888784" y="6441169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BEB0DC-A691-4553-8A0D-57E9A1AAE9D7}"/>
                </a:ext>
              </a:extLst>
            </p:cNvPr>
            <p:cNvSpPr/>
            <p:nvPr/>
          </p:nvSpPr>
          <p:spPr>
            <a:xfrm>
              <a:off x="11901663" y="6972031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73FB7C2-A029-4048-8A10-3E5141FE6C62}"/>
                </a:ext>
              </a:extLst>
            </p:cNvPr>
            <p:cNvSpPr/>
            <p:nvPr/>
          </p:nvSpPr>
          <p:spPr>
            <a:xfrm>
              <a:off x="11901663" y="7622102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E4CCDD4-3BE8-4879-98E0-3EBBFE0ACFE0}"/>
                </a:ext>
              </a:extLst>
            </p:cNvPr>
            <p:cNvSpPr/>
            <p:nvPr/>
          </p:nvSpPr>
          <p:spPr>
            <a:xfrm>
              <a:off x="11888784" y="839516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4499FA9-18E8-4E90-AEFE-EBE435F9A889}"/>
                </a:ext>
              </a:extLst>
            </p:cNvPr>
            <p:cNvSpPr/>
            <p:nvPr/>
          </p:nvSpPr>
          <p:spPr>
            <a:xfrm>
              <a:off x="11894913" y="9669535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928533-803E-4F0C-9FEF-E3165298AB41}"/>
                </a:ext>
              </a:extLst>
            </p:cNvPr>
            <p:cNvSpPr/>
            <p:nvPr/>
          </p:nvSpPr>
          <p:spPr>
            <a:xfrm>
              <a:off x="11890774" y="9073528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FDF31E5-599C-4242-A089-21E8E5686A00}"/>
                </a:ext>
              </a:extLst>
            </p:cNvPr>
            <p:cNvSpPr/>
            <p:nvPr/>
          </p:nvSpPr>
          <p:spPr>
            <a:xfrm>
              <a:off x="12381452" y="6904946"/>
              <a:ext cx="32535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Guided self-reflection activities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398ABC-C7CC-4B51-9B7F-E17B48A33FE6}"/>
                </a:ext>
              </a:extLst>
            </p:cNvPr>
            <p:cNvSpPr/>
            <p:nvPr/>
          </p:nvSpPr>
          <p:spPr>
            <a:xfrm>
              <a:off x="12381452" y="8237039"/>
              <a:ext cx="3060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Interact with content and media (interactive animations, 3D models, etc.)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90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8049A-ACAE-4F87-A80C-A88FC266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2" y="196312"/>
            <a:ext cx="8213267" cy="6151982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00E4B851-2D76-4D0D-8AAC-92F50AFF5F23}"/>
              </a:ext>
            </a:extLst>
          </p:cNvPr>
          <p:cNvGrpSpPr/>
          <p:nvPr/>
        </p:nvGrpSpPr>
        <p:grpSpPr>
          <a:xfrm>
            <a:off x="7210926" y="3566363"/>
            <a:ext cx="8798102" cy="6592050"/>
            <a:chOff x="7210926" y="3566363"/>
            <a:chExt cx="8798102" cy="6592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AA2A3-6F13-4826-814A-443388A9C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926" y="3566363"/>
              <a:ext cx="8798102" cy="65920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20E804-4F9C-4FBE-A786-BAEFC0693BB6}"/>
                </a:ext>
              </a:extLst>
            </p:cNvPr>
            <p:cNvSpPr/>
            <p:nvPr/>
          </p:nvSpPr>
          <p:spPr>
            <a:xfrm>
              <a:off x="7345228" y="4243831"/>
              <a:ext cx="4226793" cy="5814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/>
                <a:t>Reading books, papers;</a:t>
              </a:r>
              <a:endParaRPr lang="en-GB" sz="20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CDA5E9-C8C5-4271-8754-FC38E0CEAF16}"/>
                </a:ext>
              </a:extLst>
            </p:cNvPr>
            <p:cNvSpPr/>
            <p:nvPr/>
          </p:nvSpPr>
          <p:spPr>
            <a:xfrm>
              <a:off x="11666960" y="4588433"/>
              <a:ext cx="4226791" cy="5409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B08365-297C-4CEF-A243-AF746448C569}"/>
                </a:ext>
              </a:extLst>
            </p:cNvPr>
            <p:cNvSpPr/>
            <p:nvPr/>
          </p:nvSpPr>
          <p:spPr>
            <a:xfrm>
              <a:off x="7210926" y="4230952"/>
              <a:ext cx="4361095" cy="405911"/>
            </a:xfrm>
            <a:prstGeom prst="rect">
              <a:avLst/>
            </a:prstGeom>
            <a:solidFill>
              <a:srgbClr val="BDEA75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FB39B2-CCD0-4A95-91D2-B11BA38B0439}"/>
                </a:ext>
              </a:extLst>
            </p:cNvPr>
            <p:cNvSpPr/>
            <p:nvPr/>
          </p:nvSpPr>
          <p:spPr>
            <a:xfrm>
              <a:off x="11644718" y="4235580"/>
              <a:ext cx="4249033" cy="400110"/>
            </a:xfrm>
            <a:prstGeom prst="rect">
              <a:avLst/>
            </a:prstGeom>
            <a:solidFill>
              <a:srgbClr val="BDEA75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9F81B-CFD7-45AC-ABCD-181B9B67D459}"/>
                </a:ext>
              </a:extLst>
            </p:cNvPr>
            <p:cNvSpPr/>
            <p:nvPr/>
          </p:nvSpPr>
          <p:spPr>
            <a:xfrm>
              <a:off x="11928516" y="4661390"/>
              <a:ext cx="40379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produce and store digital documents, images, videos, etc.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602E06-299B-4E25-962A-9D06FC1939A6}"/>
                </a:ext>
              </a:extLst>
            </p:cNvPr>
            <p:cNvSpPr/>
            <p:nvPr/>
          </p:nvSpPr>
          <p:spPr>
            <a:xfrm>
              <a:off x="7587620" y="5150795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AAB5B6-0410-404F-AE52-13E0E178C1F5}"/>
                </a:ext>
              </a:extLst>
            </p:cNvPr>
            <p:cNvSpPr/>
            <p:nvPr/>
          </p:nvSpPr>
          <p:spPr>
            <a:xfrm>
              <a:off x="7587620" y="5563100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4E5898-728C-4AA5-BCD6-562E13D8999E}"/>
                </a:ext>
              </a:extLst>
            </p:cNvPr>
            <p:cNvSpPr/>
            <p:nvPr/>
          </p:nvSpPr>
          <p:spPr>
            <a:xfrm>
              <a:off x="7587620" y="5975207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EE534D-2E41-4DDD-8AE0-1716889DAA9F}"/>
                </a:ext>
              </a:extLst>
            </p:cNvPr>
            <p:cNvSpPr/>
            <p:nvPr/>
          </p:nvSpPr>
          <p:spPr>
            <a:xfrm>
              <a:off x="7587620" y="6392578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96268-4D24-4B1F-AF7F-E9DE3BCFA09C}"/>
                </a:ext>
              </a:extLst>
            </p:cNvPr>
            <p:cNvSpPr/>
            <p:nvPr/>
          </p:nvSpPr>
          <p:spPr>
            <a:xfrm>
              <a:off x="7587620" y="678580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5D700F-79D3-4CC6-B200-2844AB6097F3}"/>
                </a:ext>
              </a:extLst>
            </p:cNvPr>
            <p:cNvSpPr/>
            <p:nvPr/>
          </p:nvSpPr>
          <p:spPr>
            <a:xfrm>
              <a:off x="7587620" y="720334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3D135A-619D-4B7C-84BD-EAEDA99859BB}"/>
                </a:ext>
              </a:extLst>
            </p:cNvPr>
            <p:cNvSpPr/>
            <p:nvPr/>
          </p:nvSpPr>
          <p:spPr>
            <a:xfrm>
              <a:off x="7587620" y="7615654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FDECF6-B9B6-47DC-A44F-F42916B98103}"/>
                </a:ext>
              </a:extLst>
            </p:cNvPr>
            <p:cNvSpPr/>
            <p:nvPr/>
          </p:nvSpPr>
          <p:spPr>
            <a:xfrm>
              <a:off x="7587620" y="8027761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FD63E5-D25E-4141-88D7-909B1719FC95}"/>
                </a:ext>
              </a:extLst>
            </p:cNvPr>
            <p:cNvSpPr/>
            <p:nvPr/>
          </p:nvSpPr>
          <p:spPr>
            <a:xfrm>
              <a:off x="7587620" y="844513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271811-1C36-4AAE-9E27-73A38F81CE1A}"/>
                </a:ext>
              </a:extLst>
            </p:cNvPr>
            <p:cNvSpPr/>
            <p:nvPr/>
          </p:nvSpPr>
          <p:spPr>
            <a:xfrm>
              <a:off x="7587620" y="883836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E7C98C-1F7C-4CAF-9717-7716761A1CF8}"/>
                </a:ext>
              </a:extLst>
            </p:cNvPr>
            <p:cNvSpPr/>
            <p:nvPr/>
          </p:nvSpPr>
          <p:spPr>
            <a:xfrm>
              <a:off x="7587620" y="925590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508B1E-3B1F-4830-99DF-BEA948DDAD87}"/>
                </a:ext>
              </a:extLst>
            </p:cNvPr>
            <p:cNvSpPr/>
            <p:nvPr/>
          </p:nvSpPr>
          <p:spPr>
            <a:xfrm>
              <a:off x="7587620" y="9657151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A21C5C-9F29-4669-AE0A-BBC2234F8224}"/>
                </a:ext>
              </a:extLst>
            </p:cNvPr>
            <p:cNvSpPr/>
            <p:nvPr/>
          </p:nvSpPr>
          <p:spPr>
            <a:xfrm>
              <a:off x="7587619" y="4670567"/>
              <a:ext cx="3668515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producing articulations using: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9B0824-703E-4EDA-B674-A9AE753E17B4}"/>
                </a:ext>
              </a:extLst>
            </p:cNvPr>
            <p:cNvSpPr/>
            <p:nvPr/>
          </p:nvSpPr>
          <p:spPr>
            <a:xfrm>
              <a:off x="11748516" y="487733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21B4A0-8039-4CF1-8071-02F6F41DA4F7}"/>
                </a:ext>
              </a:extLst>
            </p:cNvPr>
            <p:cNvSpPr/>
            <p:nvPr/>
          </p:nvSpPr>
          <p:spPr>
            <a:xfrm>
              <a:off x="7839389" y="5031589"/>
              <a:ext cx="32288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statements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47C7A6-80F0-444F-8297-A8A30366F6FE}"/>
                </a:ext>
              </a:extLst>
            </p:cNvPr>
            <p:cNvSpPr/>
            <p:nvPr/>
          </p:nvSpPr>
          <p:spPr>
            <a:xfrm>
              <a:off x="7813629" y="5489510"/>
              <a:ext cx="21900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essays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E52306-7C69-4765-948A-1F53CD346C56}"/>
                </a:ext>
              </a:extLst>
            </p:cNvPr>
            <p:cNvSpPr/>
            <p:nvPr/>
          </p:nvSpPr>
          <p:spPr>
            <a:xfrm>
              <a:off x="7839390" y="5877231"/>
              <a:ext cx="28162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reports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87AE1D-BD3E-44C4-9B99-57D79BFED36A}"/>
                </a:ext>
              </a:extLst>
            </p:cNvPr>
            <p:cNvSpPr/>
            <p:nvPr/>
          </p:nvSpPr>
          <p:spPr>
            <a:xfrm>
              <a:off x="7839390" y="6298839"/>
              <a:ext cx="32218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accounts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C48B55-8B6C-4185-9BB2-881D7A00E62D}"/>
                </a:ext>
              </a:extLst>
            </p:cNvPr>
            <p:cNvSpPr/>
            <p:nvPr/>
          </p:nvSpPr>
          <p:spPr>
            <a:xfrm>
              <a:off x="7839389" y="6680791"/>
              <a:ext cx="29876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designs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89E289-C007-4699-8C58-5969DBD8E2A4}"/>
                </a:ext>
              </a:extLst>
            </p:cNvPr>
            <p:cNvSpPr/>
            <p:nvPr/>
          </p:nvSpPr>
          <p:spPr>
            <a:xfrm>
              <a:off x="7839390" y="7083446"/>
              <a:ext cx="29019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performances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D228F9-9A13-4FC5-A9C5-46A020549A50}"/>
                </a:ext>
              </a:extLst>
            </p:cNvPr>
            <p:cNvSpPr/>
            <p:nvPr/>
          </p:nvSpPr>
          <p:spPr>
            <a:xfrm>
              <a:off x="7839389" y="7515354"/>
              <a:ext cx="39427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artefacts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AE7C71-38C4-4CB0-ACAF-788551FD0B98}"/>
                </a:ext>
              </a:extLst>
            </p:cNvPr>
            <p:cNvSpPr/>
            <p:nvPr/>
          </p:nvSpPr>
          <p:spPr>
            <a:xfrm>
              <a:off x="7839389" y="7941287"/>
              <a:ext cx="39427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animations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49F311-B56F-4D90-BEA0-EAAEA527DC2B}"/>
                </a:ext>
              </a:extLst>
            </p:cNvPr>
            <p:cNvSpPr/>
            <p:nvPr/>
          </p:nvSpPr>
          <p:spPr>
            <a:xfrm>
              <a:off x="7839389" y="8345534"/>
              <a:ext cx="39427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models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2FE537-2A10-4655-B265-D34C250152E0}"/>
                </a:ext>
              </a:extLst>
            </p:cNvPr>
            <p:cNvSpPr/>
            <p:nvPr/>
          </p:nvSpPr>
          <p:spPr>
            <a:xfrm>
              <a:off x="7813630" y="8775998"/>
              <a:ext cx="7761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videos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FFF1FF-D0C1-4BF4-B51E-38372C155425}"/>
                </a:ext>
              </a:extLst>
            </p:cNvPr>
            <p:cNvSpPr/>
            <p:nvPr/>
          </p:nvSpPr>
          <p:spPr>
            <a:xfrm>
              <a:off x="11950705" y="5240795"/>
              <a:ext cx="39430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Video performances, audio podcasts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E6957B-EAA7-407C-85E6-B8E47A6F251C}"/>
                </a:ext>
              </a:extLst>
            </p:cNvPr>
            <p:cNvSpPr/>
            <p:nvPr/>
          </p:nvSpPr>
          <p:spPr>
            <a:xfrm>
              <a:off x="11950704" y="5590831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Produce 2D/3D models and simulations</a:t>
              </a:r>
              <a:endParaRPr lang="en-GB" sz="16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195859-79B6-45A8-9059-76C24C78B7DD}"/>
                </a:ext>
              </a:extLst>
            </p:cNvPr>
            <p:cNvSpPr/>
            <p:nvPr/>
          </p:nvSpPr>
          <p:spPr>
            <a:xfrm>
              <a:off x="11950704" y="6027999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Create image slideshows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735DD9-A48E-47EA-8CCA-6DF3F484F333}"/>
                </a:ext>
              </a:extLst>
            </p:cNvPr>
            <p:cNvSpPr/>
            <p:nvPr/>
          </p:nvSpPr>
          <p:spPr>
            <a:xfrm>
              <a:off x="11950704" y="6408584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Presentations containing audio narration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59FC57-9CD3-4FCE-8256-A59E70A4DC3A}"/>
                </a:ext>
              </a:extLst>
            </p:cNvPr>
            <p:cNvSpPr/>
            <p:nvPr/>
          </p:nvSpPr>
          <p:spPr>
            <a:xfrm>
              <a:off x="11950704" y="6839859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blogs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B6C7CE-979D-4237-8760-CCD029E9C894}"/>
                </a:ext>
              </a:extLst>
            </p:cNvPr>
            <p:cNvSpPr/>
            <p:nvPr/>
          </p:nvSpPr>
          <p:spPr>
            <a:xfrm>
              <a:off x="11950704" y="7241370"/>
              <a:ext cx="30145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e-portfolios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68B4AF-9299-4D7A-87A1-F44F7E8E7B25}"/>
                </a:ext>
              </a:extLst>
            </p:cNvPr>
            <p:cNvSpPr/>
            <p:nvPr/>
          </p:nvSpPr>
          <p:spPr>
            <a:xfrm>
              <a:off x="11748516" y="5286006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68A197-61A5-4A98-A6B8-E8D545398C36}"/>
                </a:ext>
              </a:extLst>
            </p:cNvPr>
            <p:cNvSpPr/>
            <p:nvPr/>
          </p:nvSpPr>
          <p:spPr>
            <a:xfrm>
              <a:off x="11748516" y="569811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40968D-3612-47BA-9580-EAC49A336AAA}"/>
                </a:ext>
              </a:extLst>
            </p:cNvPr>
            <p:cNvSpPr/>
            <p:nvPr/>
          </p:nvSpPr>
          <p:spPr>
            <a:xfrm>
              <a:off x="11748516" y="6115484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19AD60-C505-4F9A-91C7-2C7C0DEA234A}"/>
                </a:ext>
              </a:extLst>
            </p:cNvPr>
            <p:cNvSpPr/>
            <p:nvPr/>
          </p:nvSpPr>
          <p:spPr>
            <a:xfrm>
              <a:off x="11748516" y="6508715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AD8FE-5F38-446B-BDD9-C4E5F48B94B7}"/>
                </a:ext>
              </a:extLst>
            </p:cNvPr>
            <p:cNvSpPr/>
            <p:nvPr/>
          </p:nvSpPr>
          <p:spPr>
            <a:xfrm>
              <a:off x="11748516" y="6926255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F8C768-6BB2-473E-86D5-15F674667469}"/>
                </a:ext>
              </a:extLst>
            </p:cNvPr>
            <p:cNvSpPr/>
            <p:nvPr/>
          </p:nvSpPr>
          <p:spPr>
            <a:xfrm>
              <a:off x="11748516" y="7338560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5112E1-4F81-43BB-945C-9CEE7580092C}"/>
                </a:ext>
              </a:extLst>
            </p:cNvPr>
            <p:cNvSpPr/>
            <p:nvPr/>
          </p:nvSpPr>
          <p:spPr>
            <a:xfrm>
              <a:off x="11748516" y="7750667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46885FA-C91D-4523-BF90-6B781D0F691E}"/>
                </a:ext>
              </a:extLst>
            </p:cNvPr>
            <p:cNvSpPr/>
            <p:nvPr/>
          </p:nvSpPr>
          <p:spPr>
            <a:xfrm>
              <a:off x="11748516" y="856126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934A9AF-B6B1-4EE9-9A9A-8637C769973E}"/>
                </a:ext>
              </a:extLst>
            </p:cNvPr>
            <p:cNvSpPr/>
            <p:nvPr/>
          </p:nvSpPr>
          <p:spPr>
            <a:xfrm>
              <a:off x="11748516" y="897880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F3FAD33-341D-41B5-BDEA-E3A509E70C36}"/>
                </a:ext>
              </a:extLst>
            </p:cNvPr>
            <p:cNvSpPr/>
            <p:nvPr/>
          </p:nvSpPr>
          <p:spPr>
            <a:xfrm>
              <a:off x="11748516" y="9349916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4F077F-4CAA-449F-B1FF-839364546454}"/>
                </a:ext>
              </a:extLst>
            </p:cNvPr>
            <p:cNvSpPr/>
            <p:nvPr/>
          </p:nvSpPr>
          <p:spPr>
            <a:xfrm>
              <a:off x="11748516" y="9762221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C472E04-9A14-4394-96F4-583BDDB3E444}"/>
                </a:ext>
              </a:extLst>
            </p:cNvPr>
            <p:cNvSpPr/>
            <p:nvPr/>
          </p:nvSpPr>
          <p:spPr>
            <a:xfrm>
              <a:off x="11950705" y="7638279"/>
              <a:ext cx="30145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Curate and share objects using online tools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5B3A4B-FB7B-4079-BA8F-29015EA12A58}"/>
                </a:ext>
              </a:extLst>
            </p:cNvPr>
            <p:cNvSpPr/>
            <p:nvPr/>
          </p:nvSpPr>
          <p:spPr>
            <a:xfrm>
              <a:off x="11950703" y="8343588"/>
              <a:ext cx="36713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Adapt existing digital materials to form new works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41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867-07BC-4772-B30B-4713EFE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3. Storyboarding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B5BD-0AEB-476F-95F2-1C9FFF7F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4055C1DB-58DA-40D8-9ED8-DDCE7B64BB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498" b="-3041"/>
          <a:stretch/>
        </p:blipFill>
        <p:spPr>
          <a:xfrm>
            <a:off x="3384550" y="5281448"/>
            <a:ext cx="2374900" cy="1008993"/>
          </a:xfrm>
        </p:spPr>
      </p:pic>
    </p:spTree>
    <p:extLst>
      <p:ext uri="{BB962C8B-B14F-4D97-AF65-F5344CB8AC3E}">
        <p14:creationId xmlns:p14="http://schemas.microsoft.com/office/powerpoint/2010/main" val="105410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67" y="7719045"/>
            <a:ext cx="2428971" cy="1821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7" y="7755903"/>
            <a:ext cx="2384532" cy="1784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91" y="7809520"/>
            <a:ext cx="2405014" cy="1801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686" y="851868"/>
            <a:ext cx="13353831" cy="891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588" y="2883434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4588" y="469201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4587" y="6635794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2" name="Oval 1"/>
          <p:cNvSpPr/>
          <p:nvPr/>
        </p:nvSpPr>
        <p:spPr>
          <a:xfrm>
            <a:off x="1632853" y="2680692"/>
            <a:ext cx="1563751" cy="984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62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7" y="7752595"/>
            <a:ext cx="2450175" cy="18340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8" y="7765306"/>
            <a:ext cx="2416211" cy="18085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92" y="7763510"/>
            <a:ext cx="2450175" cy="18358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91" y="7763510"/>
            <a:ext cx="2450175" cy="1840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90" y="7731338"/>
            <a:ext cx="2450175" cy="18376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37" y="7731338"/>
            <a:ext cx="2450175" cy="18312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172" y="7788020"/>
            <a:ext cx="2450175" cy="18449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95" y="7791949"/>
            <a:ext cx="2383014" cy="17810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625" y="7822370"/>
            <a:ext cx="2369945" cy="17845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66" y="7795882"/>
            <a:ext cx="2346024" cy="17621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0247" y="4027824"/>
            <a:ext cx="9677035" cy="1865319"/>
            <a:chOff x="6590869" y="4417326"/>
            <a:chExt cx="9146227" cy="176300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5080" y="4434649"/>
              <a:ext cx="2312016" cy="1728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423" y="4435964"/>
              <a:ext cx="2300573" cy="1728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69" y="4452328"/>
              <a:ext cx="2308554" cy="1728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8593" y="4417326"/>
              <a:ext cx="2294839" cy="17280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54735" y="5862130"/>
            <a:ext cx="9677035" cy="1865319"/>
            <a:chOff x="6590869" y="4417326"/>
            <a:chExt cx="9146227" cy="176300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5080" y="4434649"/>
              <a:ext cx="2312016" cy="1728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423" y="4435964"/>
              <a:ext cx="2300573" cy="1728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69" y="4452328"/>
              <a:ext cx="2308554" cy="1728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8593" y="4417326"/>
              <a:ext cx="2294839" cy="17280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923362" y="7716352"/>
            <a:ext cx="9677035" cy="1865319"/>
            <a:chOff x="6590869" y="4417326"/>
            <a:chExt cx="9146227" cy="176300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5080" y="4434649"/>
              <a:ext cx="2312016" cy="1728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423" y="4435964"/>
              <a:ext cx="2300573" cy="1728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69" y="4452328"/>
              <a:ext cx="2308554" cy="17280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8593" y="4417326"/>
              <a:ext cx="2294839" cy="1728000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004" y="7715925"/>
            <a:ext cx="2479324" cy="185304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002855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1BD67-06C6-4C62-A19A-DBE3D345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9934" y="9574979"/>
            <a:ext cx="971029" cy="540841"/>
          </a:xfrm>
        </p:spPr>
        <p:txBody>
          <a:bodyPr/>
          <a:lstStyle/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t>15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159E-6 0.00215 L 0.16046 -0.542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3" y="-27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0.00199 L 0.01092 -0.546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" y="-2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2 -0.0081 L -0.29786 -0.548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27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5 -0.00215 L 0.02294 -0.542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" y="-27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55" y="893036"/>
            <a:ext cx="13353831" cy="92653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891903">
            <a:off x="1944588" y="282484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26" name="TextBox 25"/>
          <p:cNvSpPr txBox="1"/>
          <p:nvPr/>
        </p:nvSpPr>
        <p:spPr>
          <a:xfrm rot="20891903">
            <a:off x="1909748" y="6295509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27" name="TextBox 26"/>
          <p:cNvSpPr txBox="1"/>
          <p:nvPr/>
        </p:nvSpPr>
        <p:spPr>
          <a:xfrm rot="20891903">
            <a:off x="1909747" y="8269919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31" name="TextBox 30"/>
          <p:cNvSpPr txBox="1"/>
          <p:nvPr/>
        </p:nvSpPr>
        <p:spPr>
          <a:xfrm rot="20891903">
            <a:off x="1784989" y="9602259"/>
            <a:ext cx="1571214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reflection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3059" y="1762260"/>
            <a:ext cx="5379383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dirty="0"/>
              <a:t>Your module  may look like this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03" y="2403429"/>
            <a:ext cx="2186348" cy="1636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7904073"/>
            <a:ext cx="2195841" cy="1646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8" y="5978067"/>
            <a:ext cx="2405014" cy="1801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51" y="2403428"/>
            <a:ext cx="2297479" cy="17299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38" y="2817556"/>
            <a:ext cx="2274777" cy="1700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44" y="3191362"/>
            <a:ext cx="2322961" cy="17404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23" y="5978067"/>
            <a:ext cx="2274777" cy="1700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6" y="2448164"/>
            <a:ext cx="2346024" cy="176213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19" y="2440161"/>
            <a:ext cx="2297479" cy="17299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80" y="2465099"/>
            <a:ext cx="2271133" cy="17016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5946214"/>
            <a:ext cx="2274681" cy="17026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36" y="5962407"/>
            <a:ext cx="2297479" cy="17299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48" y="7904073"/>
            <a:ext cx="2203482" cy="16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37" y="2870841"/>
            <a:ext cx="2195841" cy="164688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2B416D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88B41-7D5D-4CF4-84DF-5A207C18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214" y="9587858"/>
            <a:ext cx="614881" cy="540841"/>
          </a:xfrm>
        </p:spPr>
        <p:txBody>
          <a:bodyPr/>
          <a:lstStyle/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t>16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55" y="893036"/>
            <a:ext cx="13353831" cy="92653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891903">
            <a:off x="1944588" y="282484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26" name="TextBox 25"/>
          <p:cNvSpPr txBox="1"/>
          <p:nvPr/>
        </p:nvSpPr>
        <p:spPr>
          <a:xfrm rot="20891903">
            <a:off x="1909748" y="6295509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27" name="TextBox 26"/>
          <p:cNvSpPr txBox="1"/>
          <p:nvPr/>
        </p:nvSpPr>
        <p:spPr>
          <a:xfrm rot="20891903">
            <a:off x="1909747" y="8269919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31" name="TextBox 30"/>
          <p:cNvSpPr txBox="1"/>
          <p:nvPr/>
        </p:nvSpPr>
        <p:spPr>
          <a:xfrm rot="20891903">
            <a:off x="1784989" y="9602259"/>
            <a:ext cx="1571214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reflection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3059" y="1762260"/>
            <a:ext cx="5379383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dirty="0"/>
              <a:t>Your module  may look like this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03" y="2403429"/>
            <a:ext cx="2186348" cy="1636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7904073"/>
            <a:ext cx="2195841" cy="1646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8" y="5978067"/>
            <a:ext cx="2405014" cy="1801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51" y="2403428"/>
            <a:ext cx="2297479" cy="17299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38" y="2817556"/>
            <a:ext cx="2274777" cy="1700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44" y="3191362"/>
            <a:ext cx="2322961" cy="17404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23" y="5978067"/>
            <a:ext cx="2274777" cy="1700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6" y="2448164"/>
            <a:ext cx="2346024" cy="176213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19" y="2440161"/>
            <a:ext cx="2297479" cy="17299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80" y="2465099"/>
            <a:ext cx="2271133" cy="17016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5946214"/>
            <a:ext cx="2274681" cy="17026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36" y="5962407"/>
            <a:ext cx="2297479" cy="17299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48" y="7904073"/>
            <a:ext cx="2203482" cy="16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37" y="2870841"/>
            <a:ext cx="2195841" cy="16468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46307" y="4876615"/>
            <a:ext cx="11722543" cy="1269991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9" dirty="0"/>
              <a:t>Once happy with your module design, turn the cards to the other side and select learning activities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2B416D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E592F-3067-48E0-8B23-A1C8C62A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484" y="9577604"/>
            <a:ext cx="445085" cy="540841"/>
          </a:xfrm>
        </p:spPr>
        <p:txBody>
          <a:bodyPr/>
          <a:lstStyle/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t>17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55" y="893036"/>
            <a:ext cx="13353831" cy="92653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891903">
            <a:off x="1944588" y="282484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26" name="TextBox 25"/>
          <p:cNvSpPr txBox="1"/>
          <p:nvPr/>
        </p:nvSpPr>
        <p:spPr>
          <a:xfrm rot="20891903">
            <a:off x="1909748" y="6295509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27" name="TextBox 26"/>
          <p:cNvSpPr txBox="1"/>
          <p:nvPr/>
        </p:nvSpPr>
        <p:spPr>
          <a:xfrm rot="20891903">
            <a:off x="1909747" y="8269919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31" name="TextBox 30"/>
          <p:cNvSpPr txBox="1"/>
          <p:nvPr/>
        </p:nvSpPr>
        <p:spPr>
          <a:xfrm rot="20891903">
            <a:off x="1784989" y="9602259"/>
            <a:ext cx="1571214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reflection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3059" y="1762260"/>
            <a:ext cx="5379383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dirty="0"/>
              <a:t>Your module  may look like this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5946214"/>
            <a:ext cx="2274681" cy="1702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14" y="2448951"/>
            <a:ext cx="2146034" cy="16135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29" y="2384383"/>
            <a:ext cx="2230782" cy="16780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14" y="6047945"/>
            <a:ext cx="2149223" cy="16103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19" y="6053722"/>
            <a:ext cx="2152412" cy="16103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16" y="6007536"/>
            <a:ext cx="2146032" cy="160075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6" y="2279935"/>
            <a:ext cx="2198576" cy="15750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2" y="3276740"/>
            <a:ext cx="2203474" cy="16501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77" y="2295283"/>
            <a:ext cx="2152412" cy="16103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07" y="3327293"/>
            <a:ext cx="2146034" cy="16135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07" y="4266028"/>
            <a:ext cx="2149223" cy="161032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61" y="2457333"/>
            <a:ext cx="2152412" cy="161032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6" y="6035472"/>
            <a:ext cx="2146034" cy="16135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11" y="7933174"/>
            <a:ext cx="2203474" cy="16501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72" y="7940506"/>
            <a:ext cx="2149223" cy="161032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629151" y="7873371"/>
            <a:ext cx="4865784" cy="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86" dirty="0"/>
              <a:t>Select learning activities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913765" y="7732426"/>
            <a:ext cx="820847" cy="10746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48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sz="6348" dirty="0"/>
          </a:p>
        </p:txBody>
      </p:sp>
      <p:sp>
        <p:nvSpPr>
          <p:cNvPr id="61" name="TextBox 60"/>
          <p:cNvSpPr txBox="1"/>
          <p:nvPr/>
        </p:nvSpPr>
        <p:spPr>
          <a:xfrm>
            <a:off x="9810233" y="8397641"/>
            <a:ext cx="1035102" cy="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86" dirty="0"/>
              <a:t>and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643951" y="8929644"/>
            <a:ext cx="4865784" cy="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86" dirty="0"/>
              <a:t>add your own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45671" y="8039733"/>
            <a:ext cx="578687" cy="45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620"/>
          </a:p>
        </p:txBody>
      </p:sp>
      <p:sp>
        <p:nvSpPr>
          <p:cNvPr id="34" name="Rectangle 33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2B416D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9CB902D1-D376-4C15-B9F2-C6DA7E7654D9}"/>
              </a:ext>
            </a:extLst>
          </p:cNvPr>
          <p:cNvSpPr txBox="1">
            <a:spLocks/>
          </p:cNvSpPr>
          <p:nvPr/>
        </p:nvSpPr>
        <p:spPr>
          <a:xfrm>
            <a:off x="478484" y="9577604"/>
            <a:ext cx="445085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en-US"/>
            </a:defPPr>
            <a:lvl1pPr marL="0" algn="r" defTabSz="1267752" rtl="0" eaLnBrk="1" latinLnBrk="0" hangingPunct="1">
              <a:defRPr sz="1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387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5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628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50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379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254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130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00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pPr/>
              <a:t>18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867-07BC-4772-B30B-4713EFE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4. Smaller sized cards – for copying and pasting onto storyboard</a:t>
            </a:r>
          </a:p>
        </p:txBody>
      </p:sp>
      <p:pic>
        <p:nvPicPr>
          <p:cNvPr id="6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4055C1DB-58DA-40D8-9ED8-DDCE7B64BB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498" b="-3041"/>
          <a:stretch/>
        </p:blipFill>
        <p:spPr>
          <a:xfrm>
            <a:off x="3384550" y="5281448"/>
            <a:ext cx="2374900" cy="1008993"/>
          </a:xfrm>
        </p:spPr>
      </p:pic>
    </p:spTree>
    <p:extLst>
      <p:ext uri="{BB962C8B-B14F-4D97-AF65-F5344CB8AC3E}">
        <p14:creationId xmlns:p14="http://schemas.microsoft.com/office/powerpoint/2010/main" val="373893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C796-5D66-FC4A-A434-87BF2D44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association with the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2B98E-680C-1948-8541-182D34C7C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IUA Enhancing Digital Teaching &amp; Learning project </a:t>
            </a:r>
          </a:p>
        </p:txBody>
      </p:sp>
      <p:pic>
        <p:nvPicPr>
          <p:cNvPr id="7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4760253A-8D92-48F7-B911-6085E0025B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537" b="-1159"/>
          <a:stretch/>
        </p:blipFill>
        <p:spPr>
          <a:xfrm>
            <a:off x="3384000" y="5280339"/>
            <a:ext cx="2376000" cy="9916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397F5F-F59A-4234-884A-63E1FB9D216D}"/>
              </a:ext>
            </a:extLst>
          </p:cNvPr>
          <p:cNvSpPr txBox="1"/>
          <p:nvPr/>
        </p:nvSpPr>
        <p:spPr>
          <a:xfrm>
            <a:off x="2588216" y="893081"/>
            <a:ext cx="9298983" cy="156966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005336"/>
                </a:solidFill>
              </a:rPr>
              <a:t>Please view this presentation in full screen slideshow mode</a:t>
            </a:r>
            <a:br>
              <a:rPr lang="en-IE" sz="2400" dirty="0">
                <a:solidFill>
                  <a:srgbClr val="005336"/>
                </a:solidFill>
              </a:rPr>
            </a:br>
            <a:r>
              <a:rPr lang="en-IE" sz="2400" dirty="0">
                <a:solidFill>
                  <a:srgbClr val="005336"/>
                </a:solidFill>
              </a:rPr>
              <a:t>(click F5 on the keyboard or select the Slide Show icon)</a:t>
            </a:r>
            <a:br>
              <a:rPr lang="en-IE" sz="2400" dirty="0">
                <a:solidFill>
                  <a:srgbClr val="005336"/>
                </a:solidFill>
              </a:rPr>
            </a:br>
            <a:br>
              <a:rPr lang="en-IE" sz="2400" dirty="0">
                <a:solidFill>
                  <a:srgbClr val="005336"/>
                </a:solidFill>
              </a:rPr>
            </a:br>
            <a:r>
              <a:rPr lang="en-IE" sz="2400" dirty="0">
                <a:solidFill>
                  <a:srgbClr val="005336"/>
                </a:solidFill>
              </a:rPr>
              <a:t>Section 3 contains animations that help to understand the process</a:t>
            </a:r>
          </a:p>
        </p:txBody>
      </p:sp>
    </p:spTree>
    <p:extLst>
      <p:ext uri="{BB962C8B-B14F-4D97-AF65-F5344CB8AC3E}">
        <p14:creationId xmlns:p14="http://schemas.microsoft.com/office/powerpoint/2010/main" val="122579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318791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29B1E6-FF75-4333-BBBC-9FEF24B2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59" y="2314492"/>
            <a:ext cx="2166496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D2FCE-7CB5-4808-920C-C91C7F51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49" y="2314492"/>
            <a:ext cx="2182909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D1A0A4-7C1C-4837-9415-C8D1A50FF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2314492"/>
            <a:ext cx="2205893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FA78-4B87-4437-A09C-108A799F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046" y="5160795"/>
            <a:ext cx="2191209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55D30B-98E9-49E8-AFF5-64393D274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068" y="5160795"/>
            <a:ext cx="2235269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9ECAE3-9EFC-4F0D-A631-82EA6AEA91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9" r="1008" b="-126"/>
          <a:stretch/>
        </p:blipFill>
        <p:spPr>
          <a:xfrm>
            <a:off x="10360152" y="5160795"/>
            <a:ext cx="2264004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4. Smaller sized learning types cards (front)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07C66-25F5-455E-98A0-4FE76147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563020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4. Smaller sized learning types cards (back)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ACB6E-C73B-4ECF-A64F-27C1340A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Back of Learning Types Card, Collaboration">
            <a:extLst>
              <a:ext uri="{FF2B5EF4-FFF2-40B4-BE49-F238E27FC236}">
                <a16:creationId xmlns:a16="http://schemas.microsoft.com/office/drawing/2014/main" id="{0F0EB681-DF2F-4410-9919-B6A0ED42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46" y="2314492"/>
            <a:ext cx="2213536" cy="1656000"/>
          </a:xfrm>
          <a:prstGeom prst="rect">
            <a:avLst/>
          </a:prstGeom>
        </p:spPr>
      </p:pic>
      <p:pic>
        <p:nvPicPr>
          <p:cNvPr id="41" name="Picture 40" descr="Back of Learning Types Card, Acquisition">
            <a:extLst>
              <a:ext uri="{FF2B5EF4-FFF2-40B4-BE49-F238E27FC236}">
                <a16:creationId xmlns:a16="http://schemas.microsoft.com/office/drawing/2014/main" id="{42CE9BDF-79E9-41FE-BF37-C51F4A92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89" y="2314492"/>
            <a:ext cx="2219306" cy="1656000"/>
          </a:xfrm>
          <a:prstGeom prst="rect">
            <a:avLst/>
          </a:prstGeom>
        </p:spPr>
      </p:pic>
      <p:pic>
        <p:nvPicPr>
          <p:cNvPr id="45" name="Picture 44" descr="Back of Learning Types Card, Investigation">
            <a:extLst>
              <a:ext uri="{FF2B5EF4-FFF2-40B4-BE49-F238E27FC236}">
                <a16:creationId xmlns:a16="http://schemas.microsoft.com/office/drawing/2014/main" id="{E61C7F68-8584-4249-9E4C-4B1B0236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689" y="5439624"/>
            <a:ext cx="2273740" cy="1656000"/>
          </a:xfrm>
          <a:prstGeom prst="rect">
            <a:avLst/>
          </a:prstGeom>
        </p:spPr>
      </p:pic>
      <p:pic>
        <p:nvPicPr>
          <p:cNvPr id="47" name="Picture 46" descr="Back of Learning Types Card, Practice">
            <a:extLst>
              <a:ext uri="{FF2B5EF4-FFF2-40B4-BE49-F238E27FC236}">
                <a16:creationId xmlns:a16="http://schemas.microsoft.com/office/drawing/2014/main" id="{A3D94C04-35BE-41A0-BF2D-71D3E87F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46" y="5414719"/>
            <a:ext cx="2205818" cy="1656000"/>
          </a:xfrm>
          <a:prstGeom prst="rect">
            <a:avLst/>
          </a:prstGeom>
        </p:spPr>
      </p:pic>
      <p:pic>
        <p:nvPicPr>
          <p:cNvPr id="49" name="Picture 48" descr="Back of Learning Types Card, Production">
            <a:extLst>
              <a:ext uri="{FF2B5EF4-FFF2-40B4-BE49-F238E27FC236}">
                <a16:creationId xmlns:a16="http://schemas.microsoft.com/office/drawing/2014/main" id="{483032A0-B9E2-40DC-84FD-724C26752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7833" y="5414719"/>
            <a:ext cx="2210553" cy="1656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069B91-8917-4A9E-999C-67B104443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833" y="2314492"/>
            <a:ext cx="2260954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867-07BC-4772-B30B-4713EFE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5. Blank Storyboard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B5BD-0AEB-476F-95F2-1C9FFF7F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Copy and paste smaller sized cards onto this storyboard</a:t>
            </a:r>
          </a:p>
        </p:txBody>
      </p:sp>
      <p:pic>
        <p:nvPicPr>
          <p:cNvPr id="6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34FF6F52-4ECF-48E0-934E-3FDCF02331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4765" b="-1406"/>
          <a:stretch/>
        </p:blipFill>
        <p:spPr>
          <a:xfrm>
            <a:off x="3384550" y="5249916"/>
            <a:ext cx="2374900" cy="1024759"/>
          </a:xfrm>
        </p:spPr>
      </p:pic>
    </p:spTree>
    <p:extLst>
      <p:ext uri="{BB962C8B-B14F-4D97-AF65-F5344CB8AC3E}">
        <p14:creationId xmlns:p14="http://schemas.microsoft.com/office/powerpoint/2010/main" val="206874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74891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4125469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2989011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1257025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31396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Learning Types Cards – larger view of front &amp; back of cards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Storyboarding Example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Smaller sized cards – for copying and pasting onto storyboard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Blank Storyboard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F6725-8A35-4C72-8812-B2D3640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F4C4-FF3C-4710-8DB4-DCB241E3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1.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B815-9835-41C5-8F83-3B662072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11999"/>
            <a:ext cx="14022170" cy="6819283"/>
          </a:xfrm>
        </p:spPr>
        <p:txBody>
          <a:bodyPr/>
          <a:lstStyle/>
          <a:p>
            <a:r>
              <a:rPr lang="en-IE" sz="2400" dirty="0"/>
              <a:t>In your module or programme teams, discuss the topics and sub-topics for each week using </a:t>
            </a:r>
            <a:r>
              <a:rPr lang="en-IE" sz="2400" dirty="0">
                <a:hlinkClick r:id="rId2" action="ppaction://hlinksldjump"/>
              </a:rPr>
              <a:t>the storyboard timeline</a:t>
            </a:r>
            <a:endParaRPr lang="en-IE" sz="2400" dirty="0"/>
          </a:p>
          <a:p>
            <a:endParaRPr lang="en-IE" sz="2400" dirty="0"/>
          </a:p>
          <a:p>
            <a:pPr marL="0" indent="0">
              <a:buNone/>
            </a:pPr>
            <a:r>
              <a:rPr lang="en-IE" sz="2400" dirty="0"/>
              <a:t>Map learning types to the storyboard: </a:t>
            </a:r>
          </a:p>
          <a:p>
            <a:r>
              <a:rPr lang="en-IE" sz="2400" dirty="0"/>
              <a:t>Firstly, consider the associated </a:t>
            </a:r>
            <a:r>
              <a:rPr lang="en-IE" sz="2400" dirty="0">
                <a:hlinkClick r:id="rId3" action="ppaction://hlinksldjump"/>
              </a:rPr>
              <a:t>Learning Types Cards (front) </a:t>
            </a:r>
            <a:r>
              <a:rPr lang="en-IE" sz="2400" dirty="0"/>
              <a:t>and discuss what might work well for each week</a:t>
            </a:r>
          </a:p>
          <a:p>
            <a:r>
              <a:rPr lang="en-IE" sz="2400" dirty="0"/>
              <a:t>After initial discussion and consideration, copy and paste the relevant </a:t>
            </a:r>
            <a:r>
              <a:rPr lang="en-IE" sz="2400" dirty="0">
                <a:hlinkClick r:id="rId4" action="ppaction://hlinksldjump"/>
              </a:rPr>
              <a:t>smaller sized learning types cards (front)</a:t>
            </a:r>
            <a:r>
              <a:rPr lang="en-IE" sz="2400" dirty="0"/>
              <a:t> onto your blank storyboard timeline</a:t>
            </a:r>
          </a:p>
          <a:p>
            <a:endParaRPr lang="en-IE" sz="2400" dirty="0"/>
          </a:p>
          <a:p>
            <a:pPr marL="0" indent="0">
              <a:buNone/>
            </a:pPr>
            <a:r>
              <a:rPr lang="en-IE" sz="2400" dirty="0"/>
              <a:t>Map associated activities to the storyboard:</a:t>
            </a:r>
          </a:p>
          <a:p>
            <a:r>
              <a:rPr lang="en-IE" sz="2400" dirty="0"/>
              <a:t>Next, once discussions and considerations have advanced, consider the </a:t>
            </a:r>
            <a:r>
              <a:rPr lang="en-IE" sz="2400" dirty="0">
                <a:hlinkClick r:id="rId5" action="ppaction://hlinksldjump"/>
              </a:rPr>
              <a:t>activities on the back of the cards</a:t>
            </a:r>
            <a:r>
              <a:rPr lang="en-IE" sz="2400" dirty="0"/>
              <a:t> that are associated with the learning types you have selected</a:t>
            </a:r>
          </a:p>
          <a:p>
            <a:r>
              <a:rPr lang="en-IE" sz="2400" dirty="0"/>
              <a:t>Copy and paste the relevant </a:t>
            </a:r>
            <a:r>
              <a:rPr lang="en-IE" sz="2400" dirty="0">
                <a:hlinkClick r:id="rId6" action="ppaction://hlinksldjump"/>
              </a:rPr>
              <a:t>smaller sized cards (back) </a:t>
            </a:r>
            <a:r>
              <a:rPr lang="en-IE" sz="2400" dirty="0"/>
              <a:t>onto your blank storyboard timeline</a:t>
            </a:r>
          </a:p>
          <a:p>
            <a:endParaRPr lang="en-IE" sz="2400" dirty="0"/>
          </a:p>
          <a:p>
            <a:r>
              <a:rPr lang="en-IE" sz="2400" dirty="0"/>
              <a:t>Discuss what available tools and technologies will help you to realise your storyboard</a:t>
            </a:r>
          </a:p>
          <a:p>
            <a:endParaRPr lang="en-IE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927DD-77E9-4212-8175-18800C49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AE068C-1904-4999-9F85-7A899C71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2. Learning Types Cards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3A329-35B5-4119-921D-11B3E6EA1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Larger view of front &amp; back of cards</a:t>
            </a:r>
          </a:p>
          <a:p>
            <a:endParaRPr lang="en-IE" dirty="0"/>
          </a:p>
        </p:txBody>
      </p:sp>
      <p:pic>
        <p:nvPicPr>
          <p:cNvPr id="7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8223B6DD-C845-4020-8E47-8519767B03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3131" b="-3042"/>
          <a:stretch/>
        </p:blipFill>
        <p:spPr>
          <a:xfrm>
            <a:off x="3384550" y="5265683"/>
            <a:ext cx="2374900" cy="1024758"/>
          </a:xfrm>
        </p:spPr>
      </p:pic>
    </p:spTree>
    <p:extLst>
      <p:ext uri="{BB962C8B-B14F-4D97-AF65-F5344CB8AC3E}">
        <p14:creationId xmlns:p14="http://schemas.microsoft.com/office/powerpoint/2010/main" val="308587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318791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29B1E6-FF75-4333-BBBC-9FEF24B2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4" y="1927851"/>
            <a:ext cx="4189820" cy="3202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D2FCE-7CB5-4808-920C-C91C7F51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633" y="1927851"/>
            <a:ext cx="4221561" cy="3202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D1A0A4-7C1C-4837-9415-C8D1A50FF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1927851"/>
            <a:ext cx="4266011" cy="3202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FA78-4B87-4437-A09C-108A799F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52" y="5720360"/>
            <a:ext cx="4189820" cy="3166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55D30B-98E9-49E8-AFF5-64393D274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633" y="5724286"/>
            <a:ext cx="4221561" cy="312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9ECAE3-9EFC-4F0D-A631-82EA6AEA91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9" r="1008" b="-126"/>
          <a:stretch/>
        </p:blipFill>
        <p:spPr>
          <a:xfrm>
            <a:off x="10360152" y="5732513"/>
            <a:ext cx="4264584" cy="3119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2. Learning types cards (front – 6 types)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07C66-25F5-455E-98A0-4FE76147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563020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2. Learning types cards (back - activities)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ACB6E-C73B-4ECF-A64F-27C1340A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Back of Learning Types Card, Collaboration">
            <a:extLst>
              <a:ext uri="{FF2B5EF4-FFF2-40B4-BE49-F238E27FC236}">
                <a16:creationId xmlns:a16="http://schemas.microsoft.com/office/drawing/2014/main" id="{0F0EB681-DF2F-4410-9919-B6A0ED42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95" y="1617282"/>
            <a:ext cx="5196998" cy="3888000"/>
          </a:xfrm>
          <a:prstGeom prst="rect">
            <a:avLst/>
          </a:prstGeom>
        </p:spPr>
      </p:pic>
      <p:pic>
        <p:nvPicPr>
          <p:cNvPr id="41" name="Picture 40" descr="Back of Learning Types Card, Acquisition">
            <a:extLst>
              <a:ext uri="{FF2B5EF4-FFF2-40B4-BE49-F238E27FC236}">
                <a16:creationId xmlns:a16="http://schemas.microsoft.com/office/drawing/2014/main" id="{42CE9BDF-79E9-41FE-BF37-C51F4A92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" y="1631560"/>
            <a:ext cx="5210544" cy="3888000"/>
          </a:xfrm>
          <a:prstGeom prst="rect">
            <a:avLst/>
          </a:prstGeom>
        </p:spPr>
      </p:pic>
      <p:pic>
        <p:nvPicPr>
          <p:cNvPr id="45" name="Picture 44" descr="Back of Learning Types Card, Investigation">
            <a:extLst>
              <a:ext uri="{FF2B5EF4-FFF2-40B4-BE49-F238E27FC236}">
                <a16:creationId xmlns:a16="http://schemas.microsoft.com/office/drawing/2014/main" id="{E61C7F68-8584-4249-9E4C-4B1B0236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49" y="5675020"/>
            <a:ext cx="5338346" cy="3888000"/>
          </a:xfrm>
          <a:prstGeom prst="rect">
            <a:avLst/>
          </a:prstGeom>
        </p:spPr>
      </p:pic>
      <p:pic>
        <p:nvPicPr>
          <p:cNvPr id="47" name="Picture 46" descr="Back of Learning Types Card, Practice">
            <a:extLst>
              <a:ext uri="{FF2B5EF4-FFF2-40B4-BE49-F238E27FC236}">
                <a16:creationId xmlns:a16="http://schemas.microsoft.com/office/drawing/2014/main" id="{A3D94C04-35BE-41A0-BF2D-71D3E87F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151" y="5659698"/>
            <a:ext cx="5039285" cy="3783203"/>
          </a:xfrm>
          <a:prstGeom prst="rect">
            <a:avLst/>
          </a:prstGeom>
        </p:spPr>
      </p:pic>
      <p:pic>
        <p:nvPicPr>
          <p:cNvPr id="49" name="Picture 48" descr="Back of Learning Types Card, Production">
            <a:extLst>
              <a:ext uri="{FF2B5EF4-FFF2-40B4-BE49-F238E27FC236}">
                <a16:creationId xmlns:a16="http://schemas.microsoft.com/office/drawing/2014/main" id="{483032A0-B9E2-40DC-84FD-724C26752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645" y="5659698"/>
            <a:ext cx="5189994" cy="388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CA9F5-6876-498C-AD95-BE44EC414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645" y="1617282"/>
            <a:ext cx="5308326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275FE-8542-4D06-BF02-BF67F438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5" y="71371"/>
            <a:ext cx="8215750" cy="61671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B32573-1FED-4C8B-A454-ADE23BD6D15D}"/>
              </a:ext>
            </a:extLst>
          </p:cNvPr>
          <p:cNvGrpSpPr/>
          <p:nvPr/>
        </p:nvGrpSpPr>
        <p:grpSpPr>
          <a:xfrm>
            <a:off x="6724890" y="3683774"/>
            <a:ext cx="9178675" cy="6846502"/>
            <a:chOff x="6528255" y="3920116"/>
            <a:chExt cx="9178675" cy="68465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3659" y="7653577"/>
              <a:ext cx="769498" cy="6804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006803-C70F-4788-B202-EB520053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255" y="3920116"/>
              <a:ext cx="9178675" cy="6846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7E8595-761D-48E8-B392-5443E252685E}"/>
                </a:ext>
              </a:extLst>
            </p:cNvPr>
            <p:cNvSpPr/>
            <p:nvPr/>
          </p:nvSpPr>
          <p:spPr>
            <a:xfrm>
              <a:off x="6643793" y="4622232"/>
              <a:ext cx="4454221" cy="5901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744DB0-0BE0-4849-B327-6B307E279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2952" y="4629158"/>
              <a:ext cx="4454221" cy="5901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26BA17-7683-4243-9DC7-26F70E871DEB}"/>
                </a:ext>
              </a:extLst>
            </p:cNvPr>
            <p:cNvSpPr/>
            <p:nvPr/>
          </p:nvSpPr>
          <p:spPr>
            <a:xfrm>
              <a:off x="6643793" y="4610432"/>
              <a:ext cx="4454221" cy="400110"/>
            </a:xfrm>
            <a:prstGeom prst="rect">
              <a:avLst/>
            </a:prstGeom>
            <a:solidFill>
              <a:srgbClr val="A1F5ED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F84780-5D85-4636-9076-0524CDEEF59E}"/>
                </a:ext>
              </a:extLst>
            </p:cNvPr>
            <p:cNvSpPr/>
            <p:nvPr/>
          </p:nvSpPr>
          <p:spPr>
            <a:xfrm>
              <a:off x="11192952" y="4627019"/>
              <a:ext cx="4454221" cy="400110"/>
            </a:xfrm>
            <a:prstGeom prst="rect">
              <a:avLst/>
            </a:prstGeom>
            <a:solidFill>
              <a:srgbClr val="A1F5ED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72DF41-3666-4CB1-BB37-FDD9DABB6BEE}"/>
                </a:ext>
              </a:extLst>
            </p:cNvPr>
            <p:cNvSpPr/>
            <p:nvPr/>
          </p:nvSpPr>
          <p:spPr>
            <a:xfrm>
              <a:off x="6954013" y="5601521"/>
              <a:ext cx="38691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listening to teacher presentations face-to-face, lectures</a:t>
              </a:r>
              <a:endParaRPr lang="en-GB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F5E02E-27AB-4C69-8D91-74561E689CB1}"/>
                </a:ext>
              </a:extLst>
            </p:cNvPr>
            <p:cNvSpPr/>
            <p:nvPr/>
          </p:nvSpPr>
          <p:spPr>
            <a:xfrm>
              <a:off x="6954013" y="5120918"/>
              <a:ext cx="2214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US" sz="16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reading books, papers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CD67E3-29DA-4D1F-91AF-C6B77D546375}"/>
                </a:ext>
              </a:extLst>
            </p:cNvPr>
            <p:cNvSpPr/>
            <p:nvPr/>
          </p:nvSpPr>
          <p:spPr>
            <a:xfrm>
              <a:off x="6954013" y="6407246"/>
              <a:ext cx="3876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watching demonstrations, </a:t>
              </a:r>
            </a:p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master classes</a:t>
              </a:r>
              <a:endParaRPr lang="en-GB" sz="1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FD92E1-873B-4E54-A06E-515646996E6F}"/>
                </a:ext>
              </a:extLst>
            </p:cNvPr>
            <p:cNvSpPr/>
            <p:nvPr/>
          </p:nvSpPr>
          <p:spPr>
            <a:xfrm>
              <a:off x="11509664" y="5120918"/>
              <a:ext cx="40671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Read online learning materials (papers, documents, websites, resources)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3CAE68-BDDC-4FD5-AF04-2232E3109828}"/>
                </a:ext>
              </a:extLst>
            </p:cNvPr>
            <p:cNvSpPr/>
            <p:nvPr/>
          </p:nvSpPr>
          <p:spPr>
            <a:xfrm>
              <a:off x="11509664" y="5899963"/>
              <a:ext cx="36354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Listen to audio, podcasts, etc.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C11504-90BE-48C0-9CF5-9854D2C33627}"/>
                </a:ext>
              </a:extLst>
            </p:cNvPr>
            <p:cNvSpPr/>
            <p:nvPr/>
          </p:nvSpPr>
          <p:spPr>
            <a:xfrm>
              <a:off x="11509664" y="6407246"/>
              <a:ext cx="34182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Watch livestream or recorded videos, lectures</a:t>
              </a:r>
              <a:endParaRPr lang="en-GB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36DFD7-567E-440A-974D-E643600F4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923" y="5232714"/>
              <a:ext cx="180979" cy="181029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EFB4ED-1B63-4BAF-BF84-6B6A3936C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923" y="5977100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031727-C769-483F-A35B-0F69E2217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923" y="652654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9B5A1A-BD6A-4E16-9903-B9B99B2F4E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523271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D6C777-8964-4339-A12D-1977F48A3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5700006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D03ECA-26A4-4621-8747-0F56ADB79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652654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AC0C31-9E25-4AC4-9CA3-6F3824F87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727963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9E60D8-5ACA-4287-9197-13B077B7D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7979488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7CA8E1-B58B-4414-BC51-F5FF46547A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8662530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CF1588-03A1-4F68-BEE7-1B600C035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8870" y="7979488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5D1A59-D5AA-4390-94C5-143304FD2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8870" y="8572435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4650B4-4063-481D-B9CD-1E0CDBB1F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8870" y="727963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6892E4-2C24-49B8-BE8A-E00B00E9600B}"/>
                </a:ext>
              </a:extLst>
            </p:cNvPr>
            <p:cNvSpPr/>
            <p:nvPr/>
          </p:nvSpPr>
          <p:spPr>
            <a:xfrm>
              <a:off x="11509664" y="7219037"/>
              <a:ext cx="37389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Attend webinars (virtual classrooms)​</a:t>
              </a:r>
              <a:endParaRPr lang="en-GB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CA04-0AA3-493C-ABEA-6AA89F416BC2}"/>
                </a:ext>
              </a:extLst>
            </p:cNvPr>
            <p:cNvSpPr/>
            <p:nvPr/>
          </p:nvSpPr>
          <p:spPr>
            <a:xfrm>
              <a:off x="11509664" y="7900211"/>
              <a:ext cx="37389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Read discussion posts</a:t>
              </a:r>
              <a:endParaRPr lang="en-GB" sz="16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180052-552E-4995-BC28-AF0960E7C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4902" y="9166035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E9DCC5-0132-4B9E-8876-2500F8481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0934" y="9748743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30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21734-8E8F-4A34-A2BD-9E98A141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07" y="406851"/>
            <a:ext cx="8073816" cy="60736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0818A-90C6-4CCF-A82D-679E72193106}"/>
              </a:ext>
            </a:extLst>
          </p:cNvPr>
          <p:cNvGrpSpPr/>
          <p:nvPr/>
        </p:nvGrpSpPr>
        <p:grpSpPr>
          <a:xfrm>
            <a:off x="6858600" y="3455058"/>
            <a:ext cx="8929744" cy="6687357"/>
            <a:chOff x="6858600" y="3455058"/>
            <a:chExt cx="8929744" cy="66873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576" y="7689238"/>
              <a:ext cx="769498" cy="7219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1A3E8C-C218-4393-82EE-1E32F228D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600" y="3455058"/>
              <a:ext cx="8929744" cy="668735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7AF250-6677-47C3-BC93-437AECAE9901}"/>
                </a:ext>
              </a:extLst>
            </p:cNvPr>
            <p:cNvSpPr/>
            <p:nvPr/>
          </p:nvSpPr>
          <p:spPr>
            <a:xfrm>
              <a:off x="6918332" y="4124038"/>
              <a:ext cx="4231880" cy="5627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9F963D-8D55-4AA1-B195-6F1E5EC5823B}"/>
                </a:ext>
              </a:extLst>
            </p:cNvPr>
            <p:cNvSpPr/>
            <p:nvPr/>
          </p:nvSpPr>
          <p:spPr>
            <a:xfrm>
              <a:off x="11397802" y="4130964"/>
              <a:ext cx="4341031" cy="5914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1AB94F-3FA1-4D9B-B893-FD32A1BFFBA3}"/>
                </a:ext>
              </a:extLst>
            </p:cNvPr>
            <p:cNvSpPr/>
            <p:nvPr/>
          </p:nvSpPr>
          <p:spPr>
            <a:xfrm>
              <a:off x="6918330" y="4086777"/>
              <a:ext cx="4473592" cy="400110"/>
            </a:xfrm>
            <a:prstGeom prst="rect">
              <a:avLst/>
            </a:prstGeom>
            <a:solidFill>
              <a:srgbClr val="FFD966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525E46-1E35-481E-A709-86D6E6ADA0B3}"/>
                </a:ext>
              </a:extLst>
            </p:cNvPr>
            <p:cNvSpPr/>
            <p:nvPr/>
          </p:nvSpPr>
          <p:spPr>
            <a:xfrm>
              <a:off x="11328714" y="4095136"/>
              <a:ext cx="4454221" cy="400110"/>
            </a:xfrm>
            <a:prstGeom prst="rect">
              <a:avLst/>
            </a:prstGeom>
            <a:solidFill>
              <a:srgbClr val="FFD966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DEA34C-5819-47E1-BD31-89AE36897E96}"/>
                </a:ext>
              </a:extLst>
            </p:cNvPr>
            <p:cNvSpPr/>
            <p:nvPr/>
          </p:nvSpPr>
          <p:spPr>
            <a:xfrm>
              <a:off x="7204617" y="4638873"/>
              <a:ext cx="19175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small group project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58E3AE-7407-4663-9A3B-DDD24AEE41F1}"/>
                </a:ext>
              </a:extLst>
            </p:cNvPr>
            <p:cNvSpPr/>
            <p:nvPr/>
          </p:nvSpPr>
          <p:spPr>
            <a:xfrm>
              <a:off x="11625557" y="4594974"/>
              <a:ext cx="41132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Participate in small group projects using forums, wikis, chat rooms, for discussing others outputs</a:t>
              </a:r>
              <a:endParaRPr lang="en-GB" sz="16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D9D817-90FE-4350-A432-E61C50147B02}"/>
                </a:ext>
              </a:extLst>
            </p:cNvPr>
            <p:cNvSpPr/>
            <p:nvPr/>
          </p:nvSpPr>
          <p:spPr>
            <a:xfrm>
              <a:off x="7204617" y="5175012"/>
              <a:ext cx="2536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discussing others’ outputs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26F8A2-F5D8-4CE2-ACAB-5E882EBBB4E3}"/>
                </a:ext>
              </a:extLst>
            </p:cNvPr>
            <p:cNvSpPr/>
            <p:nvPr/>
          </p:nvSpPr>
          <p:spPr>
            <a:xfrm>
              <a:off x="7204617" y="5705573"/>
              <a:ext cx="19495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building joint output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33AC05-7E1A-491B-BBC7-054403D04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4752182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B18E2C-BAFB-4F0C-8701-A51C82F7E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5268231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F59C37-4AA9-43EC-B361-5C5B05178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5815267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B650A2-D284-4BBB-8E3E-A7B9E7A7D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6420949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E128B5-9B25-453D-84CA-236E5F464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6977467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1285843-8CF3-457F-B526-A8EFC9269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4752183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A2941C-4DA5-4215-8A49-69D91FE07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5598369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2019F43-7F6B-4E47-A8C2-23EE129624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6261645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D46B4A-5D56-43E0-9BA1-E4D596F58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6971067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BE4943-275A-4661-97D1-C77EA1E4E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7750157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50FBDA-07C2-4889-9F0C-FC01FEEF7064}"/>
                </a:ext>
              </a:extLst>
            </p:cNvPr>
            <p:cNvSpPr txBox="1"/>
            <p:nvPr/>
          </p:nvSpPr>
          <p:spPr>
            <a:xfrm>
              <a:off x="11625557" y="5550477"/>
              <a:ext cx="3284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Brainstorm​ using online mind map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101D36-D26E-4771-B69F-D9A3F2619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7531651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B6F2F2-D57A-437F-891D-4A98CFDC47BC}"/>
                </a:ext>
              </a:extLst>
            </p:cNvPr>
            <p:cNvSpPr txBox="1"/>
            <p:nvPr/>
          </p:nvSpPr>
          <p:spPr>
            <a:xfrm>
              <a:off x="11625557" y="6128561"/>
              <a:ext cx="3783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Share and discuss others’ outputs </a:t>
              </a:r>
            </a:p>
            <a:p>
              <a:r>
                <a:rPr lang="en-IE" sz="1600" dirty="0"/>
                <a:t>using digital annotation/discussion tools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6D251A-4CFE-4EB4-BDF7-6D84BC7A459B}"/>
                </a:ext>
              </a:extLst>
            </p:cNvPr>
            <p:cNvSpPr txBox="1"/>
            <p:nvPr/>
          </p:nvSpPr>
          <p:spPr>
            <a:xfrm>
              <a:off x="11639272" y="6891790"/>
              <a:ext cx="35253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Evaluate and provide peer feedback </a:t>
              </a:r>
            </a:p>
            <a:p>
              <a:r>
                <a:rPr lang="en-IE" sz="1600" dirty="0"/>
                <a:t>using online tools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91A5BD7-8913-42BF-AB76-87BEC9616963}"/>
                </a:ext>
              </a:extLst>
            </p:cNvPr>
            <p:cNvSpPr txBox="1"/>
            <p:nvPr/>
          </p:nvSpPr>
          <p:spPr>
            <a:xfrm>
              <a:off x="11657080" y="7643645"/>
              <a:ext cx="3547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Participate in a social network​ with a </a:t>
              </a:r>
            </a:p>
            <a:p>
              <a:r>
                <a:rPr lang="en-IE" sz="1600" dirty="0"/>
                <a:t>history of contributions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22A2A14-7A50-4D73-817F-180EDACE77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7856" y="9055759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E9E12B-94A7-42A3-9ECC-26F95FFFA1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8391836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38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8C4FAECB-4FFE-514E-86E1-D19CB0E3BBD1}" vid="{3EB642C7-DB8F-A140-B2AB-5A42E3409E9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43023927-f72a-40d9-82ec-f3f2d80d180b" xsi:nil="true"/>
    <MigrationWizIdDocumentLibraryPermissions xmlns="43023927-f72a-40d9-82ec-f3f2d80d180b" xsi:nil="true"/>
    <MigrationWizIdSecurityGroups xmlns="43023927-f72a-40d9-82ec-f3f2d80d180b" xsi:nil="true"/>
    <MigrationWizIdPermissions xmlns="43023927-f72a-40d9-82ec-f3f2d80d180b" xsi:nil="true"/>
    <MigrationWizId xmlns="43023927-f72a-40d9-82ec-f3f2d80d18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37A4E611AA24DB4FAF81430362EDA" ma:contentTypeVersion="18" ma:contentTypeDescription="Create a new document." ma:contentTypeScope="" ma:versionID="fba20a77286ced6601ced5b2d7d2c6d6">
  <xsd:schema xmlns:xsd="http://www.w3.org/2001/XMLSchema" xmlns:xs="http://www.w3.org/2001/XMLSchema" xmlns:p="http://schemas.microsoft.com/office/2006/metadata/properties" xmlns:ns3="43023927-f72a-40d9-82ec-f3f2d80d180b" xmlns:ns4="bda90d89-8edc-45c0-9231-e7d028992c4b" targetNamespace="http://schemas.microsoft.com/office/2006/metadata/properties" ma:root="true" ma:fieldsID="96a200f46fe5532673d36aeb17dbd8f0" ns3:_="" ns4:_="">
    <xsd:import namespace="43023927-f72a-40d9-82ec-f3f2d80d180b"/>
    <xsd:import namespace="bda90d89-8edc-45c0-9231-e7d028992c4b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3927-f72a-40d9-82ec-f3f2d80d180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90d89-8edc-45c0-9231-e7d028992c4b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4D6D1-67AC-4E6E-8A01-6E1CEB9358D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da90d89-8edc-45c0-9231-e7d028992c4b"/>
    <ds:schemaRef ds:uri="http://purl.org/dc/elements/1.1/"/>
    <ds:schemaRef ds:uri="43023927-f72a-40d9-82ec-f3f2d80d180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802F29-E2FD-4521-A0C0-C6A969A2B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7D6DC-A9CA-47C3-B126-FB164D583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23927-f72a-40d9-82ec-f3f2d80d180b"/>
    <ds:schemaRef ds:uri="bda90d89-8edc-45c0-9231-e7d028992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UL-PowerPoint-template_Jul20</Template>
  <TotalTime>297</TotalTime>
  <Words>1432</Words>
  <Application>Microsoft Office PowerPoint</Application>
  <PresentationFormat>Custom</PresentationFormat>
  <Paragraphs>244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Georgia</vt:lpstr>
      <vt:lpstr>Helvetica</vt:lpstr>
      <vt:lpstr>Office Theme</vt:lpstr>
      <vt:lpstr>Office Theme</vt:lpstr>
      <vt:lpstr>Office Theme</vt:lpstr>
      <vt:lpstr>ABC Learning Design</vt:lpstr>
      <vt:lpstr>In association with the</vt:lpstr>
      <vt:lpstr>Overview</vt:lpstr>
      <vt:lpstr>1. The Process</vt:lpstr>
      <vt:lpstr>2. Learning Types Cards</vt:lpstr>
      <vt:lpstr>2. Learning types cards (front – 6 types)</vt:lpstr>
      <vt:lpstr>2. Learning types cards (back - activities)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Storyboarding Example</vt:lpstr>
      <vt:lpstr>PowerPoint Presentation</vt:lpstr>
      <vt:lpstr>PowerPoint Presentation</vt:lpstr>
      <vt:lpstr>PowerPoint Presentation</vt:lpstr>
      <vt:lpstr>PowerPoint Presentation</vt:lpstr>
      <vt:lpstr>4. Smaller sized cards – for copying and pasting onto storyboard</vt:lpstr>
      <vt:lpstr>4. Smaller sized learning types cards (front)</vt:lpstr>
      <vt:lpstr>4. Smaller sized learning types cards (back)</vt:lpstr>
      <vt:lpstr>5. Blank Storyboard</vt:lpstr>
      <vt:lpstr> ABC LD (Arena Blended Connected Learning Design)</vt:lpstr>
      <vt:lpstr> ABC LD (Arena Blended Connected Learning Design)</vt:lpstr>
      <vt:lpstr> ABC LD (Arena Blended Connected Learning Design)</vt:lpstr>
      <vt:lpstr> ABC LD (Arena Blended Connected Learning Design)</vt:lpstr>
      <vt:lpstr> ABC LD (Arena Blended Connected Learning Design)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Learning Design</dc:title>
  <dc:creator>David.F.Moloney</dc:creator>
  <cp:lastModifiedBy>Angelica.Risquez</cp:lastModifiedBy>
  <cp:revision>1</cp:revision>
  <dcterms:created xsi:type="dcterms:W3CDTF">2020-07-08T07:20:07Z</dcterms:created>
  <dcterms:modified xsi:type="dcterms:W3CDTF">2020-07-08T15:40:24Z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0x010100A2F37A4E611AA24DB4FAF81430362EDA</vt:lpwstr>
  </property>
</Properties>
</file>